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2" r:id="rId3"/>
    <p:sldId id="271" r:id="rId4"/>
    <p:sldId id="272" r:id="rId5"/>
    <p:sldId id="309" r:id="rId6"/>
    <p:sldId id="264" r:id="rId7"/>
    <p:sldId id="265" r:id="rId8"/>
    <p:sldId id="266" r:id="rId9"/>
    <p:sldId id="263" r:id="rId10"/>
    <p:sldId id="267" r:id="rId11"/>
    <p:sldId id="268" r:id="rId12"/>
    <p:sldId id="296" r:id="rId13"/>
    <p:sldId id="300" r:id="rId14"/>
    <p:sldId id="302" r:id="rId15"/>
    <p:sldId id="303" r:id="rId16"/>
    <p:sldId id="297" r:id="rId17"/>
    <p:sldId id="298" r:id="rId18"/>
    <p:sldId id="299" r:id="rId19"/>
    <p:sldId id="301" r:id="rId20"/>
    <p:sldId id="304" r:id="rId21"/>
    <p:sldId id="305" r:id="rId22"/>
    <p:sldId id="306" r:id="rId23"/>
    <p:sldId id="307" r:id="rId24"/>
    <p:sldId id="308" r:id="rId25"/>
    <p:sldId id="310" r:id="rId26"/>
    <p:sldId id="269" r:id="rId27"/>
    <p:sldId id="270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57" r:id="rId36"/>
    <p:sldId id="258" r:id="rId37"/>
    <p:sldId id="259" r:id="rId38"/>
    <p:sldId id="260" r:id="rId39"/>
    <p:sldId id="261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2" r:id="rId52"/>
    <p:sldId id="291" r:id="rId53"/>
    <p:sldId id="293" r:id="rId54"/>
    <p:sldId id="294" r:id="rId55"/>
    <p:sldId id="295" r:id="rId56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0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16279-51A1-4647-A5BD-9E7D08190900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B9C7A-1C86-410C-9D4F-7310ADD51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2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Выбор  металлургических технологий,</a:t>
            </a:r>
            <a:r>
              <a:rPr lang="ru-RU" baseline="0" dirty="0" smtClean="0"/>
              <a:t> аппаратов и расчет вспомогательного оборудования выполняют на основе законов гидромеханики, </a:t>
            </a:r>
            <a:r>
              <a:rPr lang="ru-RU" baseline="0" dirty="0" err="1" smtClean="0"/>
              <a:t>массообмена</a:t>
            </a:r>
            <a:r>
              <a:rPr lang="ru-RU" baseline="0" dirty="0" smtClean="0"/>
              <a:t> </a:t>
            </a:r>
            <a:r>
              <a:rPr lang="ru-RU" baseline="0" dirty="0" smtClean="0"/>
              <a:t>и теплообмена.</a:t>
            </a:r>
            <a:r>
              <a:rPr lang="ru-RU" dirty="0" smtClean="0"/>
              <a:t>       На жидкость действуют силы тяжести и давления. Соотношения между силами, действующими на жидкость, которая находится</a:t>
            </a:r>
            <a:r>
              <a:rPr lang="ru-RU" baseline="0" dirty="0" smtClean="0"/>
              <a:t> в состоянии покоя, определяющие условия равновесия жидкости, выражаются дифференциальными уравнениями равновесия Эйлера.</a:t>
            </a:r>
          </a:p>
          <a:p>
            <a:r>
              <a:rPr lang="ru-RU" baseline="0" dirty="0" smtClean="0"/>
              <a:t>При движении жидкости движущей силой  является разность давлений, которая создается с помощью насосов (компрессоров) либо вследствие разности уровней или плотностей жидкости.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52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Обжиг – гетерогенный процесс термической обработки сырья с целью его подготовки</a:t>
            </a:r>
            <a:r>
              <a:rPr lang="ru-RU" baseline="0" dirty="0" smtClean="0"/>
              <a:t> для последующей плавки или выщелачивания; различают окислительный обжиг; агломерационный, хлорирующий, </a:t>
            </a:r>
            <a:r>
              <a:rPr lang="ru-RU" baseline="0" dirty="0" err="1" smtClean="0"/>
              <a:t>возгоночный</a:t>
            </a:r>
            <a:r>
              <a:rPr lang="ru-RU" baseline="0" dirty="0" smtClean="0"/>
              <a:t>, восстановительный; обжиг в кипящем слое, </a:t>
            </a:r>
            <a:r>
              <a:rPr lang="ru-RU" baseline="0" dirty="0" err="1" smtClean="0"/>
              <a:t>вельцевание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33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ru-RU" baseline="0" dirty="0" smtClean="0"/>
              <a:t>металлургический передел – совокупность технологических процессов получения черных, цветных и благородных металлов;</a:t>
            </a:r>
          </a:p>
          <a:p>
            <a:pPr marL="171450" indent="-171450">
              <a:buFontTx/>
              <a:buChar char="•"/>
            </a:pPr>
            <a:r>
              <a:rPr lang="ru-RU" baseline="0" dirty="0" smtClean="0"/>
              <a:t>производство сплавов;</a:t>
            </a:r>
          </a:p>
          <a:p>
            <a:pPr marL="171450" indent="-171450">
              <a:buFontTx/>
              <a:buChar char="•"/>
            </a:pPr>
            <a:r>
              <a:rPr lang="ru-RU" baseline="0" dirty="0" smtClean="0"/>
              <a:t>вторичная металлургия;</a:t>
            </a:r>
          </a:p>
          <a:p>
            <a:pPr marL="171450" indent="-171450">
              <a:buFontTx/>
              <a:buChar char="•"/>
            </a:pPr>
            <a:r>
              <a:rPr lang="ru-RU" baseline="0" dirty="0" smtClean="0"/>
              <a:t>ресурсосберегающие и энергосберегающие технологии с учетом экологических требований и норм.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98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ru-RU" baseline="0" dirty="0" smtClean="0"/>
              <a:t>металлургический передел – совокупность технологических процессов получения черных, цветных и благородных металлов;</a:t>
            </a:r>
          </a:p>
          <a:p>
            <a:pPr marL="171450" indent="-171450">
              <a:buFontTx/>
              <a:buChar char="•"/>
            </a:pPr>
            <a:r>
              <a:rPr lang="ru-RU" baseline="0" dirty="0" smtClean="0"/>
              <a:t>производство сплавов;</a:t>
            </a:r>
          </a:p>
          <a:p>
            <a:pPr marL="171450" indent="-171450">
              <a:buFontTx/>
              <a:buChar char="•"/>
            </a:pPr>
            <a:r>
              <a:rPr lang="ru-RU" baseline="0" dirty="0" smtClean="0"/>
              <a:t>вторичная металлургия;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024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ЗИФ – металлургическое предприятие, технологические процессы которого совмещают </a:t>
            </a:r>
            <a:r>
              <a:rPr lang="ru-RU" dirty="0" err="1" smtClean="0"/>
              <a:t>рудоподготовку</a:t>
            </a:r>
            <a:r>
              <a:rPr lang="ru-RU" dirty="0" smtClean="0"/>
              <a:t>                                                                                                                         (дробление, измельчение), обогащение</a:t>
            </a:r>
            <a:r>
              <a:rPr lang="ru-RU" baseline="0" dirty="0" smtClean="0"/>
              <a:t> (флотация, гравитационное обогащение) с передачей концентратов</a:t>
            </a:r>
          </a:p>
          <a:p>
            <a:r>
              <a:rPr lang="ru-RU" baseline="0" dirty="0" smtClean="0"/>
              <a:t>на аффинажные предприятия.</a:t>
            </a:r>
            <a:r>
              <a:rPr lang="ru-RU" dirty="0" smtClean="0"/>
              <a:t>                    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28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ПРИ ПИРОМЕТАЛЛУРГИЧЕСКОМ (ОГНЕВОМ) РАФИНИРОВАНИИ РЕШАЮТСЯ ДВЕ ГЛАВНЫЕ ЗАДАЧИ:</a:t>
            </a:r>
            <a:r>
              <a:rPr lang="ru-RU" baseline="0" dirty="0" smtClean="0"/>
              <a:t>  1) ЧАСТИЧНОЕ ИЛИ ПОЛНОЕ УДАЛЕНИЕ ПРИМЕСЕЙ; 2) ПОЛУЧЕНИЕ ОДНОРОДНЫХ ПО СТРУКТУРЕ, ИМЕЮЩИХ ПОСТОЯННУЮ МАССУ, ТОЛЩИНУ И ФОРМУ ОТЛИВОК, НЕОБХОДИМЫЕ ДЛЯ ЭФФЕКТИВНОГО ЭЛЕКТРОХИМИЧЕСКОГО РАФИНИРОВАНИЯ.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4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ПРОЦЕССЫ ПЛАВКИ В МЕТАЛЛУРГИИ</a:t>
            </a:r>
            <a:r>
              <a:rPr lang="ru-RU" baseline="0" dirty="0" smtClean="0"/>
              <a:t> ПРОТЕКАЮТ С УЧАСТИЕМ ЖИДКИХ ФАЗ: ОКСИДНОЙ (ШЛАКОВОЙ), СУЛЬФИДНОЙ (ШТЕЙНОВОЙ) И МЕТАЛЛИЧЕСКОЙ.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809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ПОЛУЧЕНИЕ МЕТАЛЛОВ ОСОБОЙ  ЧИСТОТЫ</a:t>
            </a:r>
          </a:p>
          <a:p>
            <a:r>
              <a:rPr lang="ru-RU" sz="1200" dirty="0" smtClean="0"/>
              <a:t>ДО 10 (-12)  ПРИМЕСЕЙ</a:t>
            </a:r>
          </a:p>
          <a:p>
            <a:r>
              <a:rPr lang="ru-RU" sz="1000" dirty="0" smtClean="0"/>
              <a:t>- СПОСОБ ЧОХРАЛЬСКОГО : ВЫТЯГИВАНИЕ КРИСТАЛЛОВ НА ЗАТРАВКЕ, ПРИМЕСИ ОСТАЮТСЯ В РАСПЛАВЕ;</a:t>
            </a:r>
            <a:r>
              <a:rPr lang="ru-RU" sz="1000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ru-RU" sz="1000" baseline="0" dirty="0" smtClean="0"/>
              <a:t>СПОСОБ НАПРАВЛЕННОЙ КРИСТАЛЛИЗАЦИИ;</a:t>
            </a:r>
          </a:p>
          <a:p>
            <a:pPr marL="171450" indent="-171450">
              <a:buFontTx/>
              <a:buChar char="-"/>
            </a:pPr>
            <a:r>
              <a:rPr lang="ru-RU" sz="1000" baseline="0" dirty="0" smtClean="0"/>
              <a:t>ЗОННАЯ ПЕРЕКРИСТАЛЛИЗАЦИЯ</a:t>
            </a:r>
            <a:endParaRPr lang="ru-RU" sz="1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148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Гидрометаллургические процессы  - ИЗВЛЕЧЕНИЕ МЕТАЛЛОВ (ЭКСТРАКЦИЯ) ИЗ ПОЛИМЕТАЛЛИЧЕСКОГО СЫРЬЯ С ПОМОЩЬЮ ЖИДКОФАЗНЫХ РАСТВОРИТЕЛЕЙ  (ВЫЩЕЛАЧИВАНИЕ)  ИЛИ </a:t>
            </a:r>
            <a:r>
              <a:rPr lang="ru-RU" baseline="0" dirty="0" smtClean="0"/>
              <a:t> ИЗ РАСТВОРОВ (ЖИДКОСТНАЯ ЭКСТРАКЦИЯ) </a:t>
            </a:r>
            <a:r>
              <a:rPr lang="ru-RU" dirty="0" smtClean="0"/>
              <a:t>И ПОСЛЕДУЮЩЕЕ ВЫДЕЛЕНИЕ ИЗ РАСТВОРОВ В ФОРМЕ МЕТАЛЛОВ ИЛИ ИХ СОЕДИНЕНИЙ ( МОНООСАДКОВ).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407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ВЫДЕЛЕНИЕ МЕТАЛЛОВ ИЗ РАСТВОРОВ ОПРЕДЕЛЯЕТ ДВЕ ЦЕЛИ:  ОЧИСТКУ ОТ МЕТАЛЛОВ-ПРИМЕСЕЙ ИЛИ ОСАЖДЕНИЕ В ФОРМЕ ТОВАРНОГО ПРОДУКТА.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18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МЕТАЛЛУРГИЧЕСКИЕ АГРЕГАТЫ И АППАРАТЫ ПРОЕКТИРУЮТСЯ НА ОСНОВЕ ЗАКОНОВ ГИДРОМЕХАНИКИ, МАССООБМЕНА И ТЕПЛООБМЕНА.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70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Нагрев и расплавление</a:t>
            </a:r>
            <a:r>
              <a:rPr lang="ru-RU" baseline="0" dirty="0" smtClean="0"/>
              <a:t> шихты  (флотационный концентрат, цементационная медь, огарки, пыль ..) осуществляется за счет тепла от сжигания топлива в газовом пространстве над ванной печи. Отражательная печь имеет горизонтально расположенную рабочую зону; дымовые газы свободно проходят над поверхностью расплава.</a:t>
            </a:r>
          </a:p>
          <a:p>
            <a:r>
              <a:rPr lang="ru-RU" baseline="0" dirty="0" smtClean="0"/>
              <a:t>Размеры печи: длина  - от 30 до 36 м; ширина  - от 8  до 10 м;  высота  -  от 3,3  до 3,8 м; площадь пода более 300 квадратных метра.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828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Электролизные ванны ящичного типа из железобетона или полимербетона,</a:t>
            </a:r>
            <a:r>
              <a:rPr lang="ru-RU" baseline="0" dirty="0" smtClean="0"/>
              <a:t> футерованные винипластом или свинцом.</a:t>
            </a:r>
          </a:p>
          <a:p>
            <a:r>
              <a:rPr lang="ru-RU" baseline="0" dirty="0" smtClean="0"/>
              <a:t>Общее число электродов достигает 109, анодов на один меньше, чем катодов. Особенностью этих электролизеров является использование диафрагм из брезента, или другой синтетической ткани на каркасе из деревянных реек.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87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Жидкий алюминий является катодом; образуется при прохождении электрического тока через</a:t>
            </a:r>
            <a:r>
              <a:rPr lang="ru-RU" baseline="0" dirty="0" smtClean="0"/>
              <a:t> расплавленный электролит (криолит-глиноземный расплав).</a:t>
            </a:r>
          </a:p>
          <a:p>
            <a:r>
              <a:rPr lang="ru-RU" baseline="0" dirty="0" smtClean="0"/>
              <a:t>Периодически сливают часть расплавленного алюминия, подгружая в расплав новую порцию глинозема с периодическим опусканием графитовых </a:t>
            </a:r>
            <a:r>
              <a:rPr lang="ru-RU" baseline="0" dirty="0" err="1" smtClean="0"/>
              <a:t>анодов,поддерживая</a:t>
            </a:r>
            <a:r>
              <a:rPr lang="ru-RU" baseline="0" dirty="0" smtClean="0"/>
              <a:t> постоянным</a:t>
            </a:r>
          </a:p>
          <a:p>
            <a:r>
              <a:rPr lang="ru-RU" baseline="0" dirty="0" smtClean="0"/>
              <a:t>Межэлектродное пространство.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659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Кислородно-взвешенная, циклонная, электротермическая плавка:  совмещает в одном агрегате процессы взвешенной и циклонной плавки</a:t>
            </a:r>
          </a:p>
          <a:p>
            <a:r>
              <a:rPr lang="ru-RU" dirty="0" smtClean="0"/>
              <a:t>Сульфидного</a:t>
            </a:r>
            <a:r>
              <a:rPr lang="ru-RU" baseline="0" dirty="0" smtClean="0"/>
              <a:t> концентрата с электротермическим обеднением шлака.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64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Агрегат с вертикальной погруженной фурмой для плавки медных (свинцовых) концентратов (шихты).  Разработан  австралийской </a:t>
            </a:r>
          </a:p>
          <a:p>
            <a:r>
              <a:rPr lang="ru-RU" dirty="0" smtClean="0"/>
              <a:t>фирмой «</a:t>
            </a:r>
            <a:r>
              <a:rPr lang="ru-RU" dirty="0" err="1" smtClean="0"/>
              <a:t>Аусмелт</a:t>
            </a:r>
            <a:r>
              <a:rPr lang="ru-RU" dirty="0" smtClean="0"/>
              <a:t>»;</a:t>
            </a:r>
            <a:r>
              <a:rPr lang="ru-RU" baseline="0" dirty="0" smtClean="0"/>
              <a:t>  в мире работает более 20 печей; в проекте более пяти печей.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37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Шахтная печь – агрегат с вертикальным рабочим пространством; шихту и топливо загружают сверху, а снизу через</a:t>
            </a:r>
            <a:r>
              <a:rPr lang="ru-RU" baseline="0" dirty="0" smtClean="0"/>
              <a:t> фурмы вдувают реакционный газ, воздух, хлор, кислородно-воздушную смесь. Размеры печи определяется масштабами производства и особенностями перерабатываемого сырья. Проектируется на основе законов </a:t>
            </a:r>
            <a:r>
              <a:rPr lang="ru-RU" baseline="0" dirty="0" err="1" smtClean="0"/>
              <a:t>гГидромеханики</a:t>
            </a:r>
            <a:r>
              <a:rPr lang="ru-RU" baseline="0" dirty="0" smtClean="0"/>
              <a:t>, </a:t>
            </a:r>
            <a:r>
              <a:rPr lang="ru-RU" baseline="0" dirty="0" err="1" smtClean="0"/>
              <a:t>массообмена</a:t>
            </a:r>
            <a:r>
              <a:rPr lang="ru-RU" baseline="0" dirty="0" smtClean="0"/>
              <a:t> и теплообмена.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335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Пиритная плавка применяется для переработки сульфидных руд, содержащих до 40 </a:t>
            </a:r>
            <a:r>
              <a:rPr lang="en-US" dirty="0" smtClean="0"/>
              <a:t>%</a:t>
            </a:r>
            <a:r>
              <a:rPr lang="ru-RU" dirty="0" smtClean="0"/>
              <a:t> масс. Серы ( не менее 75 </a:t>
            </a:r>
            <a:r>
              <a:rPr lang="en-US" dirty="0" smtClean="0"/>
              <a:t>%</a:t>
            </a:r>
            <a:r>
              <a:rPr lang="ru-RU" dirty="0" smtClean="0"/>
              <a:t> пирита).</a:t>
            </a:r>
          </a:p>
          <a:p>
            <a:r>
              <a:rPr lang="ru-RU" dirty="0" smtClean="0"/>
              <a:t>Достоинство: высокая </a:t>
            </a:r>
            <a:r>
              <a:rPr lang="ru-RU" dirty="0" err="1" smtClean="0"/>
              <a:t>десульфуризация</a:t>
            </a:r>
            <a:r>
              <a:rPr lang="ru-RU" baseline="0" dirty="0" smtClean="0"/>
              <a:t> ( до 95</a:t>
            </a:r>
            <a:r>
              <a:rPr lang="en-US" baseline="0" dirty="0" smtClean="0"/>
              <a:t>%</a:t>
            </a:r>
            <a:r>
              <a:rPr lang="ru-RU" baseline="0" dirty="0" smtClean="0"/>
              <a:t> ).  Получила развитие инновационными технологиями усовершенствованной пиритной плавки и </a:t>
            </a:r>
          </a:p>
          <a:p>
            <a:r>
              <a:rPr lang="ru-RU" baseline="0" dirty="0" smtClean="0"/>
              <a:t>реализацией автогенных ее разновидностей.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91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Вельцевание</a:t>
            </a:r>
            <a:r>
              <a:rPr lang="ru-RU" dirty="0" smtClean="0"/>
              <a:t> осуществляется</a:t>
            </a:r>
            <a:r>
              <a:rPr lang="ru-RU" baseline="0" dirty="0" smtClean="0"/>
              <a:t> в трубчатых вращающихся печах длиной от41 до 90 м и диаметром от 2,6 до4,5 м.</a:t>
            </a:r>
          </a:p>
          <a:p>
            <a:r>
              <a:rPr lang="ru-RU" baseline="0" dirty="0" smtClean="0"/>
              <a:t>Стальной барабан футерован огнеупорным кирпичом.</a:t>
            </a:r>
          </a:p>
          <a:p>
            <a:r>
              <a:rPr lang="ru-RU" baseline="0" dirty="0" smtClean="0"/>
              <a:t>1 – нижняя головка печи;  2 – опорные бандажи;  3 – конечная шестерня на привод; 4 корпус печи;  5 – верхняя головка печи;  </a:t>
            </a:r>
          </a:p>
          <a:p>
            <a:r>
              <a:rPr lang="ru-RU" baseline="0" dirty="0" smtClean="0"/>
              <a:t>6 – загрузочный торец печи;  7 слой шихты;  8 опорные ролики;  9 – привод;  10 – коротко-факельная горелка; 11 – выпускной</a:t>
            </a:r>
          </a:p>
          <a:p>
            <a:r>
              <a:rPr lang="ru-RU" baseline="0" dirty="0" smtClean="0"/>
              <a:t>торец печи;  12 – пылевая камера;  13 – кулер;  14 – рукавные фильтры.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941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Электроплавка</a:t>
            </a:r>
            <a:r>
              <a:rPr lang="ru-RU" dirty="0" smtClean="0"/>
              <a:t>.  Печь работает на переменном токе промышленной частоты и имеет мощность до 45 МВт.</a:t>
            </a:r>
          </a:p>
          <a:p>
            <a:r>
              <a:rPr lang="ru-RU" dirty="0" smtClean="0"/>
              <a:t>Ток подводится к расплавленной ванне с использованием 3 – 6 электродов от трансформатора, обеспечивающего </a:t>
            </a:r>
          </a:p>
          <a:p>
            <a:r>
              <a:rPr lang="ru-RU" dirty="0" smtClean="0"/>
              <a:t>Напряжение на электродах от 180 до 800 В при токе до 30 кА. </a:t>
            </a:r>
          </a:p>
          <a:p>
            <a:r>
              <a:rPr lang="ru-RU" dirty="0" smtClean="0"/>
              <a:t>1 – шихта; 2 – кокс;  3 – электрод;  4 – зона плавления шихты;  5 – теплообмен и </a:t>
            </a:r>
            <a:r>
              <a:rPr lang="ru-RU" dirty="0" err="1" smtClean="0"/>
              <a:t>массообмен</a:t>
            </a:r>
            <a:r>
              <a:rPr lang="ru-RU" dirty="0" smtClean="0"/>
              <a:t> в шлаковом расплаве; </a:t>
            </a:r>
          </a:p>
          <a:p>
            <a:r>
              <a:rPr lang="ru-RU" dirty="0" smtClean="0"/>
              <a:t>6</a:t>
            </a:r>
            <a:r>
              <a:rPr lang="ru-RU" baseline="0" dirty="0" smtClean="0"/>
              <a:t> – шлак;  7 - штейн.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13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Примером использования </a:t>
            </a:r>
            <a:r>
              <a:rPr lang="ru-RU" dirty="0" err="1" smtClean="0"/>
              <a:t>вакуумирования</a:t>
            </a:r>
            <a:r>
              <a:rPr lang="ru-RU" dirty="0" smtClean="0"/>
              <a:t> является рафинирование чернового свинца.  </a:t>
            </a:r>
            <a:r>
              <a:rPr lang="ru-RU" dirty="0" err="1" smtClean="0"/>
              <a:t>Обесцинкование</a:t>
            </a:r>
            <a:r>
              <a:rPr lang="ru-RU" dirty="0" smtClean="0"/>
              <a:t>  осуществляется при 900 К                                                               и и остаточном давлении</a:t>
            </a:r>
            <a:r>
              <a:rPr lang="ru-RU" baseline="0" dirty="0" smtClean="0"/>
              <a:t> до 7 Па. Аппарат – цилиндр диаметром 3 м, изготовленный из стали. Верхняя часть цилиндра </a:t>
            </a:r>
            <a:r>
              <a:rPr lang="ru-RU" baseline="0" dirty="0" err="1" smtClean="0"/>
              <a:t>кессонирована</a:t>
            </a:r>
            <a:r>
              <a:rPr lang="ru-RU" baseline="0" dirty="0" smtClean="0"/>
              <a:t> и                                                                     служит служит конденсатором для паров цинка.  Нижняя часть корпуса аппарата погружена в ванну жидкого свинца, образуя гидрозатвор</a:t>
            </a:r>
          </a:p>
          <a:p>
            <a:r>
              <a:rPr lang="ru-RU" baseline="0" dirty="0" smtClean="0"/>
              <a:t>при </a:t>
            </a:r>
            <a:r>
              <a:rPr lang="ru-RU" baseline="0" dirty="0" err="1" smtClean="0"/>
              <a:t>вакуумировании</a:t>
            </a:r>
            <a:r>
              <a:rPr lang="ru-RU" baseline="0" dirty="0" smtClean="0"/>
              <a:t>. Уровень свинца в аппарате поднимается выше уровня жидкой ванны в котле не доходя до конденсатора на 300 мм.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86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Установка состоит из двух колонн: «свинцовой» и «кадмиевой», испаряющая и конденсирующая часть колонн, содержащих до 25 тарелок,</a:t>
            </a:r>
          </a:p>
          <a:p>
            <a:r>
              <a:rPr lang="ru-RU" dirty="0" smtClean="0"/>
              <a:t>Из карборунда размерами 500х1000 мм. В свинцовой колонне испаряется около 80</a:t>
            </a:r>
            <a:r>
              <a:rPr lang="en-US" dirty="0" smtClean="0"/>
              <a:t>%</a:t>
            </a:r>
            <a:r>
              <a:rPr lang="ru-RU" dirty="0" smtClean="0"/>
              <a:t> поступающего цинка, остаток выводится на </a:t>
            </a:r>
            <a:r>
              <a:rPr lang="ru-RU" dirty="0" err="1" smtClean="0"/>
              <a:t>ликвационное</a:t>
            </a:r>
            <a:endParaRPr lang="ru-RU" dirty="0" smtClean="0"/>
          </a:p>
          <a:p>
            <a:r>
              <a:rPr lang="ru-RU" dirty="0" smtClean="0"/>
              <a:t>Разделение. Чистый цинк из нижней части кадмиевой колонны направляется в миксер и далее на разлив</a:t>
            </a:r>
            <a:r>
              <a:rPr lang="ru-RU" baseline="0" dirty="0" smtClean="0"/>
              <a:t> в чушки. Конденсат кадмиевой колонны – сплав цинка и кадмия с содержанием кадмия до 40</a:t>
            </a:r>
            <a:r>
              <a:rPr lang="en-US" baseline="0" dirty="0" smtClean="0"/>
              <a:t>%</a:t>
            </a:r>
            <a:r>
              <a:rPr lang="ru-RU" baseline="0" dirty="0" smtClean="0"/>
              <a:t>. </a:t>
            </a:r>
          </a:p>
          <a:p>
            <a:r>
              <a:rPr lang="ru-RU" baseline="0" dirty="0" smtClean="0"/>
              <a:t>1 – печь7миксер.  2 – приемная свинцовой колонны; 3 – свинцовая ректификационная колонна; 4 – камера горения топлива;5 – зумпф свинцовой колонны. </a:t>
            </a:r>
          </a:p>
          <a:p>
            <a:r>
              <a:rPr lang="ru-RU" baseline="0" dirty="0" smtClean="0"/>
              <a:t>6 – </a:t>
            </a:r>
            <a:r>
              <a:rPr lang="ru-RU" baseline="0" dirty="0" err="1" smtClean="0"/>
              <a:t>ликвационная</a:t>
            </a:r>
            <a:r>
              <a:rPr lang="ru-RU" baseline="0" dirty="0" smtClean="0"/>
              <a:t> печь; 7 – конденсатор свинцовой колонны; 8 – кадмиевая </a:t>
            </a:r>
            <a:r>
              <a:rPr lang="ru-RU" baseline="0" dirty="0" smtClean="0"/>
              <a:t>ректификационная колонна; 9 – конденсатор;</a:t>
            </a:r>
          </a:p>
          <a:p>
            <a:r>
              <a:rPr lang="ru-RU" baseline="0" dirty="0" smtClean="0"/>
              <a:t>10 – печь для разливки рафинированного цинка</a:t>
            </a:r>
            <a:endParaRPr lang="ru-RU" baseline="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088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Конвертирование – окислительный процесс обработки сульфидных расплавов кислородсодержащими газами для удаления железа и серы.</a:t>
            </a:r>
          </a:p>
          <a:p>
            <a:r>
              <a:rPr lang="ru-RU" dirty="0" smtClean="0"/>
              <a:t>1 – электродвигатель;  2 – редуктор; 3 –зубчатый венец; 4 – опорные бандажи;  5 – </a:t>
            </a:r>
            <a:r>
              <a:rPr lang="ru-RU" dirty="0" err="1" smtClean="0"/>
              <a:t>фурмоколлектор</a:t>
            </a:r>
            <a:r>
              <a:rPr lang="ru-RU" dirty="0" smtClean="0"/>
              <a:t>; 6 – шариковый клапан;</a:t>
            </a:r>
          </a:p>
          <a:p>
            <a:r>
              <a:rPr lang="ru-RU" dirty="0" smtClean="0"/>
              <a:t>7 – фурменная трубка; 8 - горловина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399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Золотоносную</a:t>
            </a:r>
            <a:r>
              <a:rPr lang="ru-RU" baseline="0" dirty="0" smtClean="0"/>
              <a:t> руду подвергают крупному и среднему дроблению в щековых и молотковых дробилках, затем мокрому измельчению в шаровых или стержневых мельницах или сухому  самоизмельчению в мельницах «</a:t>
            </a:r>
            <a:r>
              <a:rPr lang="ru-RU" baseline="0" dirty="0" err="1" smtClean="0"/>
              <a:t>Аэрофол</a:t>
            </a:r>
            <a:r>
              <a:rPr lang="ru-RU" baseline="0" dirty="0" smtClean="0"/>
              <a:t>» до крупности 0,074 мм.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049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МЕТАЛЛУРГИЧЕСКОЕ вспомогательное оборудование проектируется на основе законов гидромеханики,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массообмена</a:t>
            </a:r>
            <a:r>
              <a:rPr lang="ru-RU" baseline="0" dirty="0" smtClean="0"/>
              <a:t> </a:t>
            </a:r>
            <a:r>
              <a:rPr lang="ru-RU" baseline="0" smtClean="0"/>
              <a:t>и теплообмена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41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ВСПОМОГАТЕЛЬНОЕ ОБОРУДОВАНИЕ МЕТАЛЛУРГИЧЕСКИХ АППАРАТОВ</a:t>
            </a:r>
            <a:r>
              <a:rPr lang="ru-RU" baseline="0" dirty="0" smtClean="0"/>
              <a:t> </a:t>
            </a:r>
            <a:r>
              <a:rPr lang="ru-RU" dirty="0" smtClean="0"/>
              <a:t>ПРОЕКТИРУЮТСЯ И ВЫБИРАЕТСЯ НА ОСНОВЕ ЗАКОНОВ ГИДРОМЕХАНИКИ, МАССООБМЕНА И ТЕПЛООБМЕНА.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807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ТЕПЛООБМЕННИКИ  (ТА)  -УСТРОЙСТВА ДЛЯ ПЕРЕДАЧИ ТЕПЛА ОТ ГОРЯЧЕЙ СРЕДЫ К ХОЛОДНОЙ. </a:t>
            </a:r>
          </a:p>
          <a:p>
            <a:r>
              <a:rPr lang="ru-RU" dirty="0" smtClean="0"/>
              <a:t>По</a:t>
            </a:r>
            <a:r>
              <a:rPr lang="ru-RU" baseline="0" dirty="0" smtClean="0"/>
              <a:t> способу передачи тепла различают ТА поверхностные и смесительные.  ТА поверхностные – передача тепла через разделяющие твердые стенки; ТА смесительные  - передача тепла смешением горячих и холодных сред;  ТАП – рекуперативные аппараты обмен через разделяющую стенку;  Регенеративные ТА  - оба теплоносителя соприкасаются с одной и той же стенкой поочередно (периодического )действия.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208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charset="0"/>
              </a:rPr>
              <a:t>  z   - </a:t>
            </a:r>
            <a:r>
              <a:rPr lang="ru-RU" dirty="0" smtClean="0">
                <a:latin typeface="Times New Roman" charset="0"/>
              </a:rPr>
              <a:t>геометрический напор (нивелирная высота);</a:t>
            </a:r>
            <a:r>
              <a:rPr lang="ru-RU" baseline="0" dirty="0" smtClean="0">
                <a:latin typeface="Times New Roman" charset="0"/>
              </a:rPr>
              <a:t> </a:t>
            </a:r>
            <a:r>
              <a:rPr lang="en-US" dirty="0" smtClean="0">
                <a:latin typeface="Times New Roman" charset="0"/>
              </a:rPr>
              <a:t> </a:t>
            </a:r>
            <a:r>
              <a:rPr lang="ru-RU" dirty="0" smtClean="0">
                <a:latin typeface="Times New Roman" charset="0"/>
              </a:rPr>
              <a:t>Величину</a:t>
            </a:r>
            <a:r>
              <a:rPr lang="ru-RU" dirty="0" smtClean="0">
                <a:latin typeface="Times New Roman" charset="0"/>
              </a:rPr>
              <a:t>  </a:t>
            </a:r>
            <a:r>
              <a:rPr lang="en-US" dirty="0" smtClean="0">
                <a:latin typeface="Times New Roman" charset="0"/>
              </a:rPr>
              <a:t>P / </a:t>
            </a:r>
            <a:r>
              <a:rPr lang="ru-RU" dirty="0" smtClean="0">
                <a:latin typeface="Times New Roman" charset="0"/>
              </a:rPr>
              <a:t>    </a:t>
            </a:r>
            <a:r>
              <a:rPr lang="ru-RU" dirty="0" smtClean="0">
                <a:latin typeface="Times New Roman" charset="0"/>
              </a:rPr>
              <a:t>называют  </a:t>
            </a:r>
            <a:r>
              <a:rPr lang="ru-RU" i="1" dirty="0" smtClean="0">
                <a:latin typeface="Times New Roman" charset="0"/>
              </a:rPr>
              <a:t>напором давления </a:t>
            </a:r>
            <a:r>
              <a:rPr lang="ru-RU" dirty="0" smtClean="0">
                <a:latin typeface="Times New Roman" charset="0"/>
              </a:rPr>
              <a:t>или </a:t>
            </a:r>
            <a:r>
              <a:rPr lang="ru-RU" i="1" dirty="0" smtClean="0">
                <a:latin typeface="Times New Roman" charset="0"/>
              </a:rPr>
              <a:t>пьезометрическим напором.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 smtClean="0">
              <a:latin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latin typeface="Times New Roman" charset="0"/>
              </a:rPr>
              <a:t>Согласно основному уравнению гидростатики, </a:t>
            </a:r>
            <a:r>
              <a:rPr lang="ru-RU" i="1" dirty="0" smtClean="0">
                <a:latin typeface="Times New Roman" charset="0"/>
              </a:rPr>
              <a:t>для каждой точки п</a:t>
            </a:r>
            <a:r>
              <a:rPr lang="ru-RU" dirty="0" smtClean="0">
                <a:latin typeface="Times New Roman" charset="0"/>
              </a:rPr>
              <a:t>окоящейся </a:t>
            </a:r>
            <a:r>
              <a:rPr lang="ru-RU" i="1" dirty="0" smtClean="0">
                <a:latin typeface="Times New Roman" charset="0"/>
              </a:rPr>
              <a:t>жидкости сумма нивелирной высоты и пьезометрического напора есть величина постоянная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027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Закон Паскаля: давление</a:t>
            </a:r>
            <a:r>
              <a:rPr lang="ru-RU" baseline="0" dirty="0" smtClean="0"/>
              <a:t>, создаваемое в любой точке покоящейся жидкости, передается  одинаково всем точкам ее объема.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954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открытых или закрытых, находящихся под одинаковым давлением, сообщающихся сосудах, заполненных однородной жидкостью, уровни</a:t>
            </a:r>
            <a:r>
              <a:rPr lang="ru-RU" baseline="0" dirty="0" smtClean="0"/>
              <a:t> ее располагаются на одной высоте независимо от формы и поперечного сечения сосудов;</a:t>
            </a:r>
            <a:endParaRPr lang="ru-RU" dirty="0" smtClean="0"/>
          </a:p>
          <a:p>
            <a:r>
              <a:rPr lang="ru-RU" sz="1200" dirty="0" smtClean="0"/>
              <a:t> в сообщающихся сосудах высоты уровней разнородных жидкостей над поверхностью их раздела обратно пропорциональны  их плотностям.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8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Пневматическое измерение уровня жидкости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626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 определению высоты гидравлического затвора</a:t>
            </a:r>
            <a:r>
              <a:rPr lang="ru-RU" baseline="0" dirty="0" smtClean="0"/>
              <a:t> в непрерывно действующем жидкостном сепараторе.</a:t>
            </a:r>
          </a:p>
          <a:p>
            <a:r>
              <a:rPr lang="ru-RU" baseline="0" dirty="0" smtClean="0"/>
              <a:t>Пневматический измеритель уровня жидкости в резервуаре.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42EB6-1EDB-9C43-B6EC-FDBD229880B7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760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СКОРОСТЬ ПОТОКА, </a:t>
            </a:r>
            <a:r>
              <a:rPr lang="ru-RU" baseline="0" dirty="0" smtClean="0"/>
              <a:t> м/с  </a:t>
            </a:r>
            <a:r>
              <a:rPr lang="ru-RU" sz="1200" dirty="0" smtClean="0"/>
              <a:t>(</a:t>
            </a:r>
            <a:r>
              <a:rPr lang="ru-RU" sz="1200" i="1" dirty="0" smtClean="0"/>
              <a:t>м/с</a:t>
            </a:r>
            <a:r>
              <a:rPr lang="ru-RU" sz="1200" dirty="0" smtClean="0"/>
              <a:t>) выражается </a:t>
            </a:r>
            <a:r>
              <a:rPr lang="ru-RU" sz="1200" i="1" dirty="0" smtClean="0"/>
              <a:t>отношением объемного расхода жидкости </a:t>
            </a:r>
            <a:r>
              <a:rPr lang="ru-RU" sz="1200" i="1" dirty="0" err="1" smtClean="0"/>
              <a:t>Q</a:t>
            </a:r>
            <a:r>
              <a:rPr lang="ru-RU" sz="1200" i="1" dirty="0" smtClean="0"/>
              <a:t> (м3/с) к площади живого сечения </a:t>
            </a:r>
            <a:r>
              <a:rPr lang="ru-RU" sz="1200" i="1" dirty="0" err="1" smtClean="0"/>
              <a:t>S</a:t>
            </a:r>
            <a:r>
              <a:rPr lang="ru-RU" sz="1200" i="1" dirty="0" smtClean="0"/>
              <a:t> (м2) потока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555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 Гидравлический радиус </a:t>
            </a:r>
            <a:r>
              <a:rPr lang="ru-RU" i="1" dirty="0" err="1" smtClean="0"/>
              <a:t>r</a:t>
            </a:r>
            <a:r>
              <a:rPr lang="ru-RU" sz="1200" dirty="0" smtClean="0"/>
              <a:t> (</a:t>
            </a:r>
            <a:r>
              <a:rPr lang="ru-RU" sz="1200" i="1" dirty="0" smtClean="0"/>
              <a:t>м</a:t>
            </a:r>
            <a:r>
              <a:rPr lang="ru-RU" sz="1200" dirty="0" smtClean="0"/>
              <a:t>) </a:t>
            </a:r>
            <a:r>
              <a:rPr lang="ru-RU" sz="1200" dirty="0" err="1" smtClean="0"/>
              <a:t>понима</a:t>
            </a:r>
            <a:r>
              <a:rPr lang="ru-RU" sz="1200" dirty="0" smtClean="0"/>
              <a:t> </a:t>
            </a:r>
            <a:r>
              <a:rPr lang="ru-RU" sz="1200" i="1" dirty="0" smtClean="0"/>
              <a:t>отношение площади затопленного сечения трубопровода или канала, через которое протекает жидкость, т.е. живого сечения потока, к смоченному периметру:</a:t>
            </a:r>
            <a:r>
              <a:rPr lang="ru-RU" sz="1200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325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Дифференциальные уравнения движения идеальной жидкости Эйлера для неустановившегося потока жидкости.  При установившемся движении жидкости, полностью заполняющей трубопровод, через</a:t>
            </a:r>
            <a:r>
              <a:rPr lang="ru-RU" baseline="0" dirty="0" smtClean="0"/>
              <a:t> каждое его поперечное сечение проходит в  изменяется не только при перемещении частицы потока из одной части пространства в другую, но и стечение6м времени в каждой точке.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5795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Описывает движение  ВЯЗКОЙ </a:t>
            </a:r>
            <a:r>
              <a:rPr lang="ru-RU" smtClean="0"/>
              <a:t>капельной жидкости.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1094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Проекция равнодействующей сил трения на ось «х».  Оператор Лапласа – сумма частных производных второго порядка по осям координат.  </a:t>
            </a:r>
          </a:p>
          <a:p>
            <a:r>
              <a:rPr lang="ru-RU" dirty="0" smtClean="0"/>
              <a:t>Суммы проекций сил на оси</a:t>
            </a:r>
            <a:r>
              <a:rPr lang="ru-RU" baseline="0" dirty="0" smtClean="0"/>
              <a:t> координат    в соответствии с основным принципом динамики равны произведению массы жидкости элементарного объема на проекции ускорения на оси координат.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1071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dirty="0" smtClean="0"/>
              <a:t>Основное уравнение гидродинамики.</a:t>
            </a:r>
            <a:r>
              <a:rPr lang="ru-RU" baseline="0" dirty="0" smtClean="0"/>
              <a:t> </a:t>
            </a:r>
            <a:r>
              <a:rPr lang="ru-RU" sz="1200" dirty="0" smtClean="0">
                <a:solidFill>
                  <a:prstClr val="black"/>
                </a:solidFill>
              </a:rPr>
              <a:t>концами) жидкость поднимается на высоту, отвечающую гидростатическому давлению в точках их погружения (измеряют пьезометрические напоры. Нивелирные высоты  </a:t>
            </a:r>
            <a:r>
              <a:rPr lang="en-US" sz="1200" dirty="0" smtClean="0">
                <a:solidFill>
                  <a:prstClr val="black"/>
                </a:solidFill>
              </a:rPr>
              <a:t>z (1) </a:t>
            </a:r>
            <a:r>
              <a:rPr lang="ru-RU" sz="1200" dirty="0" smtClean="0">
                <a:solidFill>
                  <a:prstClr val="black"/>
                </a:solidFill>
              </a:rPr>
              <a:t>и</a:t>
            </a:r>
            <a:r>
              <a:rPr lang="en-US" sz="1200" dirty="0" smtClean="0">
                <a:solidFill>
                  <a:prstClr val="black"/>
                </a:solidFill>
              </a:rPr>
              <a:t> z (2)</a:t>
            </a:r>
            <a:r>
              <a:rPr lang="ru-RU" sz="1200" dirty="0" smtClean="0">
                <a:solidFill>
                  <a:prstClr val="black"/>
                </a:solidFill>
              </a:rPr>
              <a:t> в поперечных сечениях 1 и 2, соответственно. Трубки с загнутыми концами показывают сумму пьезометрического и скоростного (динамического) напоров. Согласно уравнению Бернулли относительно произвольной плоскости сравнения жидкость поднимется на одну и туже величину, равную гидродинамическому напору  -</a:t>
            </a:r>
            <a:r>
              <a:rPr lang="en-US" sz="1200" dirty="0" smtClean="0">
                <a:solidFill>
                  <a:prstClr val="black"/>
                </a:solidFill>
              </a:rPr>
              <a:t>H</a:t>
            </a:r>
            <a:r>
              <a:rPr lang="ru-RU" sz="12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200" dirty="0" smtClean="0">
                <a:solidFill>
                  <a:prstClr val="black"/>
                </a:solidFill>
              </a:rPr>
              <a:t>В любом поперечном сечении   трубопровода скоростной напор определяется разностью показаний  трубок сечения. Высота уровня жидкости в прямой трубке 2 должна </a:t>
            </a:r>
            <a:r>
              <a:rPr lang="ru-RU" sz="1200" dirty="0" err="1" smtClean="0">
                <a:solidFill>
                  <a:prstClr val="black"/>
                </a:solidFill>
              </a:rPr>
              <a:t>бытьменьше</a:t>
            </a:r>
            <a:r>
              <a:rPr lang="ru-RU" sz="1200" dirty="0" smtClean="0">
                <a:solidFill>
                  <a:prstClr val="black"/>
                </a:solidFill>
              </a:rPr>
              <a:t>     соответствующей высоты в   прямой трубке 1 насколько скоростной напор в сечении 2  больше, чем в сечении 1. Пример указывает     на взаимный переход потенциальной энергии в кинетическую при  изменении площади сечения трубопровода, т.е. Постоянство.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74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прямых </a:t>
            </a:r>
            <a:r>
              <a:rPr lang="ru-RU" dirty="0" err="1" smtClean="0"/>
              <a:t>пьзометрических</a:t>
            </a:r>
            <a:r>
              <a:rPr lang="ru-RU" dirty="0" smtClean="0"/>
              <a:t> трубках (с </a:t>
            </a:r>
            <a:r>
              <a:rPr lang="ru-RU" dirty="0" err="1" smtClean="0"/>
              <a:t>незагнутыми</a:t>
            </a:r>
            <a:r>
              <a:rPr lang="ru-RU" dirty="0" smtClean="0"/>
              <a:t> нижними концами) жидкость поднимается на</a:t>
            </a:r>
            <a:r>
              <a:rPr lang="ru-RU" baseline="0" dirty="0" smtClean="0"/>
              <a:t> высоту, отвечающую гидростатическому давлению в точках их погружения (измеряют пьезометрические напоры. Нивелирные высоты  </a:t>
            </a:r>
            <a:r>
              <a:rPr lang="en-US" baseline="0" dirty="0" smtClean="0"/>
              <a:t>z (1) </a:t>
            </a:r>
            <a:r>
              <a:rPr lang="ru-RU" baseline="0" dirty="0" smtClean="0"/>
              <a:t>и</a:t>
            </a:r>
            <a:r>
              <a:rPr lang="en-US" baseline="0" dirty="0" smtClean="0"/>
              <a:t> z (2)</a:t>
            </a:r>
            <a:r>
              <a:rPr lang="ru-RU" baseline="0" dirty="0" smtClean="0"/>
              <a:t> в поперечных сечениях 1 и 2, соответственно. Трубки с загнутыми концами показывают сумму пьезометрического и скоростного (динамического) напоров. Согласно уравнению Бернулли относительно произвольной плоскости сравнения жидкость поднимется на одну и туже величину, равную гидродинамическому напору  -</a:t>
            </a:r>
            <a:r>
              <a:rPr lang="en-US" baseline="0" dirty="0" smtClean="0"/>
              <a:t>H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В любом поперечном сечении   трубопровода скоростной напор определяется разностью показаний  трубок сечения. Высота уровня жидкости в прямой трубке 2 должна </a:t>
            </a:r>
            <a:r>
              <a:rPr lang="ru-RU" baseline="0" dirty="0" err="1" smtClean="0"/>
              <a:t>бытьменьше</a:t>
            </a:r>
            <a:r>
              <a:rPr lang="ru-RU" baseline="0" dirty="0" smtClean="0"/>
              <a:t>     соответствующей высоты в   прямой трубке 1 насколько скоростной напор в сечении 2  больше, чем в сечении 1. Пример указывает     на взаимный переход потенциальной энергии в кинетическую при  изменении площади сечения трубопровода, т.е. постоянство энергии в любом сечении трубопровода.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106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Распределение скоростей и расхода жидкости при  ламинарном движении.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2976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Закон Стокса выражает параболическое распределение скоростей в сечении трубопровода при ламинарном движении.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6960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Основы теории подобия и анализа размерностей.</a:t>
            </a:r>
            <a:br>
              <a:rPr lang="ru-RU" dirty="0" smtClean="0"/>
            </a:br>
            <a:r>
              <a:rPr lang="ru-RU" dirty="0" smtClean="0"/>
              <a:t>Принципы моделирования.  Первая теорема подобия  была сформулирована Ньютоном. Согласно этой теореме, при подобии систем могут быть найдены такие безразмерные комплексы величин, которые для сходственных точек данных систем одинаковы, т.е. </a:t>
            </a:r>
            <a:r>
              <a:rPr lang="ru-RU" i="1" dirty="0" smtClean="0"/>
              <a:t>подобные явления характеризуются численно равными критериями подобия.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9898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smtClean="0"/>
              <a:t>Первая теорема подобия указывает, какие величины следует измерять при проведении опытов, результаты которых требуется обобщить: надо измерять те величины, которые входят в критерии </a:t>
            </a:r>
            <a:r>
              <a:rPr lang="ru-RU" i="1" dirty="0" err="1" smtClean="0"/>
              <a:t>подобия.</a:t>
            </a:r>
            <a:r>
              <a:rPr lang="ru-RU" dirty="0" err="1" smtClean="0"/>
              <a:t>Критерий</a:t>
            </a:r>
            <a:r>
              <a:rPr lang="ru-RU" dirty="0" smtClean="0"/>
              <a:t> Ньютона является обобщенным критерием гидромеханического подобия.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166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т</a:t>
            </a:r>
          </a:p>
          <a:p>
            <a:r>
              <a:rPr lang="ru-RU" dirty="0" smtClean="0"/>
              <a:t>Теорема была доказана </a:t>
            </a:r>
            <a:r>
              <a:rPr lang="ru-RU" dirty="0" err="1" smtClean="0"/>
              <a:t>Бэкингемом</a:t>
            </a:r>
            <a:r>
              <a:rPr lang="ru-RU" dirty="0" smtClean="0"/>
              <a:t>, </a:t>
            </a:r>
            <a:r>
              <a:rPr lang="ru-RU" dirty="0" err="1" smtClean="0"/>
              <a:t>Федерманом</a:t>
            </a:r>
            <a:r>
              <a:rPr lang="ru-RU" dirty="0" smtClean="0"/>
              <a:t> и Афанасьевой – Эренфест. </a:t>
            </a:r>
            <a:r>
              <a:rPr lang="ru-RU" i="1" dirty="0" smtClean="0"/>
              <a:t>Согласно этой теореме, решение любого дифференциального уравнения, связывающего между собой переменные, влияющие на процесс, может быть предоставлено в виде зависимости между безразмерными комплексами этих величин, т.е. между критериями подобия; Вторая теорема отвечает на вопрос, как обрабатывать результаты опытов, проведенных на моделях: их надо, представлять в виде функциональной зависимости между критериями подобия.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3281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Теорема 3 подобия М. В. Кирпичева и А. А. </a:t>
            </a:r>
            <a:r>
              <a:rPr lang="ru-RU" dirty="0" err="1" smtClean="0"/>
              <a:t>Гухмана</a:t>
            </a:r>
            <a:r>
              <a:rPr lang="ru-RU" dirty="0" smtClean="0"/>
              <a:t>, формулирует необходимые и достаточные условия подобия явлений: </a:t>
            </a:r>
            <a:r>
              <a:rPr lang="ru-RU" i="1" dirty="0" smtClean="0"/>
              <a:t>подобны те явления, которые описывают одной и той же системой дифференциальных уравнений и у которых соблюдается подобие условий однозначности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2674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Металлургические</a:t>
            </a:r>
            <a:r>
              <a:rPr lang="ru-RU" baseline="0" dirty="0" smtClean="0"/>
              <a:t> процессы как и </a:t>
            </a:r>
            <a:r>
              <a:rPr lang="ru-RU" dirty="0" smtClean="0"/>
              <a:t> процессы химической технологии зависят от такого большого числа различных факторов, что для них не удается получить полного математического описания; можно лишь в самом общем виде представить зависимость между различными переменными, влияющими на протекание процесса.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Метод анализа размерностей позволяет получать математические модели технологических процессов в виде </a:t>
            </a:r>
            <a:r>
              <a:rPr lang="ru-RU" dirty="0" err="1" smtClean="0"/>
              <a:t>критериальных</a:t>
            </a:r>
            <a:r>
              <a:rPr lang="ru-RU" dirty="0" smtClean="0"/>
              <a:t> уравнений.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4427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нахождения конкретного вида уравнения требуется определить  числовые значения неизвестных величин – коэффициента </a:t>
            </a:r>
            <a:r>
              <a:rPr lang="en-US" dirty="0" smtClean="0"/>
              <a:t>x</a:t>
            </a:r>
            <a:r>
              <a:rPr lang="ru-RU" dirty="0" smtClean="0"/>
              <a:t> и показателя степени</a:t>
            </a:r>
            <a:r>
              <a:rPr lang="en-US" dirty="0" smtClean="0"/>
              <a:t> y</a:t>
            </a:r>
            <a:r>
              <a:rPr lang="ru-RU" dirty="0" smtClean="0"/>
              <a:t>. Это может быть сделано путем экспериментального исследования на опытной установке (модели) и обработки результатов экспериментов в виде зависимости между безразмерными комплексами    В итоге получают расчетную зависимость, пригодную для целой группы подобных процессов, но в изученных пределах изменения значений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394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Уравнение Навье-Стокса для капельной жидкости в развернутом виде для одной из осей – вертикальной оси </a:t>
            </a:r>
            <a:r>
              <a:rPr lang="en-US" dirty="0" err="1" smtClean="0"/>
              <a:t>ƶ</a:t>
            </a:r>
            <a:r>
              <a:rPr lang="ru-RU" dirty="0" smtClean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Разделим члены одной части уравнения на члены другой его части и найдем таким образом выражения, </a:t>
            </a:r>
            <a:r>
              <a:rPr lang="ru-RU" dirty="0" err="1" smtClean="0"/>
              <a:t>характеризующиесоотношения</a:t>
            </a:r>
            <a:r>
              <a:rPr lang="ru-RU" dirty="0" smtClean="0"/>
              <a:t> между соответствующими силами и силой инерции, или, иначе говоря, выразим эти силы в относительных единицах, приняв за масштаб силу инерции. В результате получим безразмерные соотношения величин – критерии подобия.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904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Критерий Фруда отражает влияние сил тяжести, или собственного веса, на движение жидкости. Критерием Фруда называют величину</a:t>
            </a:r>
            <a:r>
              <a:rPr lang="ru-RU" baseline="0" dirty="0" smtClean="0"/>
              <a:t> равную отношению сил тяжести к силе инерции.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909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Критерий Эйлера отражает влияние перепада гидростатического давления на движение жидкости. Он характеризует отношение изменения силы гидростатического давления к силе инерции в подобных потоках.</a:t>
            </a:r>
          </a:p>
          <a:p>
            <a:r>
              <a:rPr lang="ru-RU" dirty="0" smtClean="0"/>
              <a:t>Найдем выражение, являющееся мерой отношения силы трения к силе инерции, приняв за критерий подобия (для того чтобы избежать чисел, меньших единицы) обратное отношение: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74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Соотношение между силами давления и инерции может быть охарактеризовано выражением – критерием Эйлера.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3905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dirty="0" smtClean="0"/>
              <a:t>Критерий </a:t>
            </a:r>
            <a:r>
              <a:rPr lang="ru-RU" i="1" dirty="0" err="1" smtClean="0"/>
              <a:t>гомохронности</a:t>
            </a:r>
            <a:r>
              <a:rPr lang="ru-RU" i="1" dirty="0" smtClean="0"/>
              <a:t> учитывает неустановившийся характер движения в подобных потоках.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Во всех сходственных точках движущихся подобно жидкостей критерии подобия равны.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77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Зависимость называют </a:t>
            </a:r>
            <a:r>
              <a:rPr lang="ru-RU" b="1" dirty="0" smtClean="0"/>
              <a:t>обобщенным, или </a:t>
            </a:r>
            <a:r>
              <a:rPr lang="ru-RU" b="1" dirty="0" err="1" smtClean="0"/>
              <a:t>критериальным</a:t>
            </a:r>
            <a:r>
              <a:rPr lang="ru-RU" b="1" dirty="0" smtClean="0"/>
              <a:t>, уравнением гидродинамики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Функцию наиболее часто аппроксимируют степенной зависимостью, т. е. придают этой функции вид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447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Путем обработки опытных данных, полученных на моделях, находят числовые значения коэффициента </a:t>
            </a:r>
            <a:r>
              <a:rPr lang="ru-RU" i="1" dirty="0" smtClean="0"/>
              <a:t>А</a:t>
            </a:r>
            <a:r>
              <a:rPr lang="ru-RU" dirty="0" smtClean="0"/>
              <a:t> и показателей степеней </a:t>
            </a:r>
            <a:r>
              <a:rPr lang="ru-RU" i="1" dirty="0" smtClean="0"/>
              <a:t>т, п, р, </a:t>
            </a:r>
            <a:r>
              <a:rPr lang="ru-RU" i="1" dirty="0" err="1" smtClean="0"/>
              <a:t>q</a:t>
            </a:r>
            <a:r>
              <a:rPr lang="ru-RU" i="1" dirty="0" smtClean="0"/>
              <a:t> </a:t>
            </a:r>
            <a:r>
              <a:rPr lang="ru-RU" dirty="0" smtClean="0"/>
              <a:t>при соответствующих критериях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163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установившегося движения обобщенное уравнение гидродинамики имеет  </a:t>
            </a:r>
            <a:r>
              <a:rPr lang="ru-RU" smtClean="0"/>
              <a:t>указанный вид.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B9C7A-1C86-410C-9D4F-7310ADD5157A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5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12377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5400" dirty="0" smtClean="0"/>
              <a:t>ТЕХНОЛОГИЧЕСКИЕ ПРОЦЕССЫ И АППАРАТЫ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/>
              <a:t>МЕТАЛЛУРГИЧЕСКОГО</a:t>
            </a:r>
          </a:p>
          <a:p>
            <a:r>
              <a:rPr lang="ru-RU" sz="4400" dirty="0" smtClean="0"/>
              <a:t>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405320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Пирометаллургические процессы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fontAlgn="t"/>
            <a:r>
              <a:rPr lang="ru-RU" dirty="0" smtClean="0"/>
              <a:t>1 </a:t>
            </a:r>
            <a:r>
              <a:rPr lang="ru-RU" dirty="0"/>
              <a:t>Обжиг сульфидов и спекание</a:t>
            </a:r>
          </a:p>
          <a:p>
            <a:pPr fontAlgn="t"/>
            <a:r>
              <a:rPr lang="ru-RU" dirty="0" smtClean="0"/>
              <a:t>2 Металлургические плавки</a:t>
            </a:r>
          </a:p>
          <a:p>
            <a:pPr fontAlgn="t"/>
            <a:r>
              <a:rPr lang="ru-RU" dirty="0" smtClean="0"/>
              <a:t>3 Вакуумная дистилляция металлургических расплавов</a:t>
            </a:r>
          </a:p>
          <a:p>
            <a:pPr fontAlgn="t"/>
            <a:r>
              <a:rPr lang="ru-RU" dirty="0" smtClean="0"/>
              <a:t>4 </a:t>
            </a:r>
            <a:r>
              <a:rPr lang="ru-RU" dirty="0" err="1" smtClean="0"/>
              <a:t>пироселекция</a:t>
            </a:r>
            <a:endParaRPr lang="ru-RU" dirty="0" smtClean="0"/>
          </a:p>
          <a:p>
            <a:pPr fontAlgn="t"/>
            <a:r>
              <a:rPr lang="ru-RU" dirty="0" smtClean="0"/>
              <a:t>5 </a:t>
            </a:r>
            <a:r>
              <a:rPr lang="ru-RU" dirty="0" err="1" smtClean="0"/>
              <a:t>фьюмингование</a:t>
            </a:r>
            <a:endParaRPr lang="ru-RU" dirty="0" smtClean="0"/>
          </a:p>
          <a:p>
            <a:pPr fontAlgn="t"/>
            <a:r>
              <a:rPr lang="ru-RU" dirty="0" smtClean="0"/>
              <a:t>6 </a:t>
            </a:r>
            <a:r>
              <a:rPr lang="ru-RU" dirty="0" err="1" smtClean="0"/>
              <a:t>вельцевание</a:t>
            </a:r>
            <a:endParaRPr lang="ru-RU" dirty="0" smtClean="0"/>
          </a:p>
          <a:p>
            <a:pPr fontAlgn="t"/>
            <a:r>
              <a:rPr lang="ru-RU" dirty="0" smtClean="0"/>
              <a:t>7 электролитическое рафинирование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8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Металлургический процесс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Металлургический комплекс как объект технологических </a:t>
            </a:r>
            <a:r>
              <a:rPr lang="ru-RU" dirty="0" smtClean="0"/>
              <a:t>процессов</a:t>
            </a:r>
          </a:p>
          <a:p>
            <a:endParaRPr lang="ru-RU" dirty="0"/>
          </a:p>
        </p:txBody>
      </p:sp>
      <p:pic>
        <p:nvPicPr>
          <p:cNvPr id="4" name="Изображение 3" descr="dEz6TtsTYx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6667" y="3759200"/>
            <a:ext cx="4095221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5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металлургические процессы,  аппараты и </a:t>
            </a:r>
            <a:r>
              <a:rPr lang="ru-RU" dirty="0" smtClean="0"/>
              <a:t>оборудование</a:t>
            </a:r>
            <a:endParaRPr lang="ru-RU" dirty="0"/>
          </a:p>
        </p:txBody>
      </p:sp>
      <p:pic>
        <p:nvPicPr>
          <p:cNvPr id="4" name="Содержимое 3" descr="RSavCzBqot8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30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ЗОЛОТОИЗВЛЕКАТЕЛЬНАЯ фабрика</a:t>
            </a:r>
            <a:endParaRPr lang="ru-RU" dirty="0"/>
          </a:p>
        </p:txBody>
      </p:sp>
      <p:pic>
        <p:nvPicPr>
          <p:cNvPr id="4" name="Содержимое 3" descr="CZXHGpUmOvk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172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1427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ПИРОМЕТАЛЛУРГИЧЕСКОЕ РАФИНИРОВАНИЕ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1 ОКИСЛИТЕЛЬНО-ВОССТАНОВИТЕЛЬНОЕ РАФИНИРОВАНИЕ</a:t>
            </a:r>
          </a:p>
          <a:p>
            <a:r>
              <a:rPr lang="ru-RU" dirty="0" smtClean="0"/>
              <a:t>2 ЛИКВАЦИЯ</a:t>
            </a:r>
          </a:p>
          <a:p>
            <a:r>
              <a:rPr lang="ru-RU" dirty="0" smtClean="0"/>
              <a:t>3 ДИСТИЛЛЯЦИЯ, РЕКТИФИКАЦИЯ, ВАКУУМИРОВАНИЕ</a:t>
            </a:r>
          </a:p>
          <a:p>
            <a:r>
              <a:rPr lang="ru-RU" dirty="0" smtClean="0"/>
              <a:t>4 КАРБОНИЛИРОВАНИЕ</a:t>
            </a:r>
          </a:p>
          <a:p>
            <a:r>
              <a:rPr lang="ru-RU" dirty="0" smtClean="0"/>
              <a:t>5 ЩЕЛОЧНОЕ РАФИНИРОВАНИЕ</a:t>
            </a:r>
          </a:p>
          <a:p>
            <a:r>
              <a:rPr lang="ru-RU" dirty="0" smtClean="0"/>
              <a:t>6  ЭЛЕКТРОЛИТИЧЕСКОЕ РАФИНИРОВАНИЕ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1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МЕТАЛЛУРГИЧЕСКИЕ ПЛАВКИ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1 ОКИСЛИТЕЛЬНАЯ ШАХТНАЯ ПЛАВКА СУЛЬФИДНЫХ РУД И КОНЦЕНТРАТОВ;</a:t>
            </a:r>
          </a:p>
          <a:p>
            <a:r>
              <a:rPr lang="ru-RU" dirty="0" smtClean="0"/>
              <a:t>2  ВОССТАНОВИТЕЛЬНАЯ ШАХТНАЯ ПЛАВКА;</a:t>
            </a:r>
          </a:p>
          <a:p>
            <a:r>
              <a:rPr lang="ru-RU" dirty="0" smtClean="0"/>
              <a:t>3  СУЛЬФИДИРУЮЩАЯ ПЛАВКА;</a:t>
            </a:r>
          </a:p>
          <a:p>
            <a:r>
              <a:rPr lang="ru-RU" dirty="0" smtClean="0"/>
              <a:t>4  ХЛОРИРУЮЩАЯ;</a:t>
            </a:r>
          </a:p>
          <a:p>
            <a:r>
              <a:rPr lang="ru-RU" dirty="0" smtClean="0"/>
              <a:t>5  ОТРАЖАТЕЛЬНАЯ ПЛАВКА РУДНОГО СЫРЬЯ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516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КРИСТАЛЛИЗАЦИОННЫЕ </a:t>
            </a:r>
            <a:r>
              <a:rPr lang="ru-RU" dirty="0" smtClean="0"/>
              <a:t>МЕТОДЫ разделения металлов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dirty="0" smtClean="0"/>
              <a:t>ЗОННАЯ ПЛАВКА;</a:t>
            </a:r>
          </a:p>
          <a:p>
            <a:r>
              <a:rPr lang="ru-RU" sz="4000" dirty="0" smtClean="0"/>
              <a:t>ВЫРАЩИВАНИЕ МОНОКРИСТАЛЛОВ </a:t>
            </a:r>
          </a:p>
          <a:p>
            <a:r>
              <a:rPr lang="ru-RU" sz="4000" dirty="0" smtClean="0"/>
              <a:t>ПОЛУЧЕНИЕ МЕТАЛЛОВ ОСОБОЙ  ЧИСТОТЫ</a:t>
            </a:r>
          </a:p>
          <a:p>
            <a:r>
              <a:rPr lang="ru-RU" sz="4000" dirty="0" smtClean="0"/>
              <a:t>ДО 10 (-12)  ПРИМЕСЕЙ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57241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Гидрометаллургические процессы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400" dirty="0" smtClean="0"/>
              <a:t>1 ВЫЩЕЛАЧИВАНИЕ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ОКИСЛИТЕЛЬНО-ВОССТАНОВИТЕЛЬНОЕ;</a:t>
            </a:r>
            <a:r>
              <a:rPr lang="ru-RU" sz="4400" dirty="0" err="1" smtClean="0"/>
              <a:t>автоклавное</a:t>
            </a:r>
            <a:endParaRPr lang="ru-RU" sz="4400" dirty="0" smtClean="0"/>
          </a:p>
          <a:p>
            <a:r>
              <a:rPr lang="ru-RU" sz="4000" dirty="0" smtClean="0"/>
              <a:t>2 СОРБЦИОННЫЕ ПРОЦЕССЫ;</a:t>
            </a:r>
          </a:p>
          <a:p>
            <a:r>
              <a:rPr lang="ru-RU" sz="4000" dirty="0" smtClean="0"/>
              <a:t>3 ЭКСТРАКЦИЯ ИЗ РАСТВОРОВ</a:t>
            </a:r>
          </a:p>
          <a:p>
            <a:r>
              <a:rPr lang="ru-RU" sz="4000" dirty="0" smtClean="0"/>
              <a:t>4 ОСАЖДЕНИЕ МЕТАЛЛОВ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0622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2088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ВЫДЕЛЕНИЕ МЕТАЛЛА ИЗ РАСТВОРА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1 ХИМИЧЕСКОЕ ОСАЖДЕНИЕ</a:t>
            </a:r>
          </a:p>
          <a:p>
            <a:r>
              <a:rPr lang="ru-RU" dirty="0" smtClean="0"/>
              <a:t>2 ДИСТИЛЛЯЦИЯ</a:t>
            </a:r>
          </a:p>
          <a:p>
            <a:r>
              <a:rPr lang="ru-RU" dirty="0" smtClean="0"/>
              <a:t>3 ВЫСАЛИВАНИЕ</a:t>
            </a:r>
          </a:p>
          <a:p>
            <a:r>
              <a:rPr lang="ru-RU" dirty="0" smtClean="0"/>
              <a:t>4 КРИСТАЛЛИЗАЦИЯ </a:t>
            </a:r>
          </a:p>
          <a:p>
            <a:r>
              <a:rPr lang="ru-RU" dirty="0" smtClean="0"/>
              <a:t>5  АВТОКЛАВНОЕ ОСАЖДЕНИЕ</a:t>
            </a:r>
          </a:p>
          <a:p>
            <a:r>
              <a:rPr lang="ru-RU" dirty="0" smtClean="0"/>
              <a:t>6  ЭЛЕКТРОЛИЗ</a:t>
            </a:r>
          </a:p>
          <a:p>
            <a:r>
              <a:rPr lang="ru-RU" dirty="0" smtClean="0"/>
              <a:t>7  ЦЕМЕНТАЦИЯ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45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МЕТАЛЛУРГИЧЕСКИЕ АППАРАТЫ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1 АГЛОМЕРАЦИОННЫЕ МАШИНЫ;</a:t>
            </a:r>
          </a:p>
          <a:p>
            <a:r>
              <a:rPr lang="ru-RU" dirty="0" smtClean="0"/>
              <a:t>2 ОБЖИГОВЫЕ ПЕЧИ;</a:t>
            </a:r>
          </a:p>
          <a:p>
            <a:r>
              <a:rPr lang="ru-RU" dirty="0" smtClean="0"/>
              <a:t>3 ПЛАВИЛЬНЫЕ АППАРАТЫ (ПЕЧИ);</a:t>
            </a:r>
          </a:p>
          <a:p>
            <a:r>
              <a:rPr lang="ru-RU" dirty="0"/>
              <a:t>4</a:t>
            </a:r>
            <a:r>
              <a:rPr lang="ru-RU" dirty="0" smtClean="0"/>
              <a:t> РУДНОТЕРМИЧЕСКИЕ ПЕЧИ;</a:t>
            </a:r>
          </a:p>
          <a:p>
            <a:r>
              <a:rPr lang="ru-RU" dirty="0" smtClean="0"/>
              <a:t>5  ДУГОВЫЕ ЭЛЕКТРОПЕЧИ;</a:t>
            </a:r>
          </a:p>
          <a:p>
            <a:r>
              <a:rPr lang="ru-RU" dirty="0" smtClean="0"/>
              <a:t>6  ИНДУКЦИОННЫЕ КАНАЛЬНЫЕ ПЕЧИ;</a:t>
            </a:r>
          </a:p>
          <a:p>
            <a:r>
              <a:rPr lang="ru-RU" dirty="0" smtClean="0"/>
              <a:t>7  КОНВЕРТЕРНЫЕ АГРЕГАТЫ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359962"/>
              </p:ext>
            </p:extLst>
          </p:nvPr>
        </p:nvGraphicFramePr>
        <p:xfrm>
          <a:off x="1524000" y="1196752"/>
          <a:ext cx="6096000" cy="57606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3048000"/>
                <a:gridCol w="3048000"/>
              </a:tblGrid>
              <a:tr h="576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505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ОТРАЖАТЕЛЬНОЙ ПЛАВКИ</a:t>
            </a:r>
            <a:endParaRPr lang="ru-RU" dirty="0"/>
          </a:p>
        </p:txBody>
      </p:sp>
      <p:pic>
        <p:nvPicPr>
          <p:cNvPr id="4" name="Содержимое 3" descr="G30dnve88k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9" r="107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679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ЭЛЕКТРОЛИЗЕР  для получения </a:t>
            </a:r>
            <a:r>
              <a:rPr lang="en-US" dirty="0" smtClean="0"/>
              <a:t>Zn</a:t>
            </a:r>
            <a:endParaRPr lang="ru-RU" dirty="0"/>
          </a:p>
        </p:txBody>
      </p:sp>
      <p:pic>
        <p:nvPicPr>
          <p:cNvPr id="4" name="Содержимое 3" descr="8QSsIbEwu7Q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8" b="151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0354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ЭЛЕКТРОЛИЗЕР для получения </a:t>
            </a:r>
            <a:r>
              <a:rPr lang="en-US" dirty="0" smtClean="0"/>
              <a:t>Al</a:t>
            </a:r>
            <a:endParaRPr lang="ru-RU" dirty="0"/>
          </a:p>
        </p:txBody>
      </p:sp>
      <p:pic>
        <p:nvPicPr>
          <p:cNvPr id="4" name="Содержимое 3" descr="qaAp1lnNpbM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3" b="38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1040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Схема  АППАРАТА «КИВЦЭТ»</a:t>
            </a:r>
            <a:endParaRPr lang="ru-RU" dirty="0"/>
          </a:p>
        </p:txBody>
      </p:sp>
      <p:pic>
        <p:nvPicPr>
          <p:cNvPr id="4" name="Содержимое 3" descr="vYuh5AOCQDo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3" b="29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9125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ПЛАВИЛЬНАЯ ПЕЧЬ «АУСМЕЛТ»</a:t>
            </a:r>
            <a:endParaRPr lang="ru-RU" dirty="0"/>
          </a:p>
        </p:txBody>
      </p:sp>
      <p:pic>
        <p:nvPicPr>
          <p:cNvPr id="4" name="Содержимое 3" descr="A87ZB9xuy3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9" b="28059"/>
          <a:stretch>
            <a:fillRect/>
          </a:stretch>
        </p:blipFill>
        <p:spPr>
          <a:xfrm>
            <a:off x="457200" y="1268760"/>
            <a:ext cx="8229600" cy="4608513"/>
          </a:xfrm>
        </p:spPr>
      </p:pic>
    </p:spTree>
    <p:extLst>
      <p:ext uri="{BB962C8B-B14F-4D97-AF65-F5344CB8AC3E}">
        <p14:creationId xmlns:p14="http://schemas.microsoft.com/office/powerpoint/2010/main" val="1068353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ШАХТНАЯ ПЕЧЬ  (схема работы)</a:t>
            </a:r>
            <a:endParaRPr lang="ru-RU" dirty="0"/>
          </a:p>
        </p:txBody>
      </p:sp>
      <p:pic>
        <p:nvPicPr>
          <p:cNvPr id="4" name="Содержимое 3" descr="hNTEH9ePlp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91" b="28591"/>
          <a:stretch>
            <a:fillRect/>
          </a:stretch>
        </p:blipFill>
        <p:spPr>
          <a:xfrm>
            <a:off x="457200" y="1628800"/>
            <a:ext cx="8229600" cy="43204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90418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Шахтная печь пиритной плавки</a:t>
            </a:r>
            <a:endParaRPr lang="ru-RU" dirty="0"/>
          </a:p>
        </p:txBody>
      </p:sp>
      <p:pic>
        <p:nvPicPr>
          <p:cNvPr id="4" name="Содержимое 3" descr="k3rslQ8zvz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25" b="35225"/>
          <a:stretch>
            <a:fillRect/>
          </a:stretch>
        </p:blipFill>
        <p:spPr>
          <a:xfrm>
            <a:off x="1043608" y="1412776"/>
            <a:ext cx="6840760" cy="5040560"/>
          </a:xfrm>
        </p:spPr>
      </p:pic>
    </p:spTree>
    <p:extLst>
      <p:ext uri="{BB962C8B-B14F-4D97-AF65-F5344CB8AC3E}">
        <p14:creationId xmlns:p14="http://schemas.microsoft.com/office/powerpoint/2010/main" val="2586311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ВЕЛЬЦПЕЧЬ с комплектующими узлами</a:t>
            </a:r>
            <a:endParaRPr lang="ru-RU" dirty="0"/>
          </a:p>
        </p:txBody>
      </p:sp>
      <p:pic>
        <p:nvPicPr>
          <p:cNvPr id="6" name="Содержимое 5" descr="hJeJ3CjSiM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8" r="58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744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РУДНОТЕРМИЧЕСКАЯ ПЕЧЬ</a:t>
            </a:r>
            <a:endParaRPr lang="ru-RU" dirty="0"/>
          </a:p>
        </p:txBody>
      </p:sp>
      <p:pic>
        <p:nvPicPr>
          <p:cNvPr id="4" name="Содержимое 3" descr="Bhi5v4huvfw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7" b="19917"/>
          <a:stretch>
            <a:fillRect/>
          </a:stretch>
        </p:blipFill>
        <p:spPr>
          <a:xfrm>
            <a:off x="539552" y="1556792"/>
            <a:ext cx="8229600" cy="4929411"/>
          </a:xfrm>
        </p:spPr>
      </p:pic>
    </p:spTree>
    <p:extLst>
      <p:ext uri="{BB962C8B-B14F-4D97-AF65-F5344CB8AC3E}">
        <p14:creationId xmlns:p14="http://schemas.microsoft.com/office/powerpoint/2010/main" val="2051329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ОБЕСЦИНКОВАНИЕ  чернового </a:t>
            </a:r>
            <a:r>
              <a:rPr lang="en-US" dirty="0" err="1" smtClean="0"/>
              <a:t>Pb</a:t>
            </a:r>
            <a:endParaRPr lang="ru-RU" dirty="0"/>
          </a:p>
        </p:txBody>
      </p:sp>
      <p:pic>
        <p:nvPicPr>
          <p:cNvPr id="4" name="Содержимое 3" descr="ol60T8I6OTU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" b="8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4258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УСТАНОВКА для ректификации чернового </a:t>
            </a:r>
            <a:r>
              <a:rPr lang="en-US" dirty="0" smtClean="0"/>
              <a:t>Zn</a:t>
            </a:r>
            <a:endParaRPr lang="ru-RU" dirty="0"/>
          </a:p>
        </p:txBody>
      </p:sp>
      <p:pic>
        <p:nvPicPr>
          <p:cNvPr id="4" name="Содержимое 3" descr="j1t_Od2N_m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39691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ГОРИЗОНТАЛЬНЫЙ КОНВЕРТЕР</a:t>
            </a:r>
            <a:endParaRPr lang="ru-RU" dirty="0"/>
          </a:p>
        </p:txBody>
      </p:sp>
      <p:pic>
        <p:nvPicPr>
          <p:cNvPr id="6" name="Содержимое 5" descr="BJ-Zy30vyu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1" b="288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023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МЕТАЛЛУРГИЯ ЗОЛОТА</a:t>
            </a:r>
            <a:endParaRPr lang="ru-RU" dirty="0"/>
          </a:p>
        </p:txBody>
      </p:sp>
      <p:pic>
        <p:nvPicPr>
          <p:cNvPr id="10" name="Содержимое 9" descr="5a7BsRiNliI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2" b="111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6044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МЕТАЛЛУРГИЧЕСКОЕ вспомогательное оборудование</a:t>
            </a:r>
            <a:endParaRPr lang="ru-RU" dirty="0"/>
          </a:p>
        </p:txBody>
      </p:sp>
      <p:pic>
        <p:nvPicPr>
          <p:cNvPr id="4" name="Содержимое 3" descr="oWl6l32RmO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8" b="25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8897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ВСПОМОГАТЕЛЬНОЕ ОБОРУДОВАНИЕ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86" y="1556792"/>
            <a:ext cx="82296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1 МЕХАНИЗИРОВАННЫЕ </a:t>
            </a:r>
            <a:r>
              <a:rPr lang="ru-RU" dirty="0"/>
              <a:t>СТОЛЫ ДЛЯ СОРТИРОВКИ </a:t>
            </a:r>
            <a:r>
              <a:rPr lang="ru-RU" dirty="0" smtClean="0"/>
              <a:t>ЛОМА;</a:t>
            </a:r>
          </a:p>
          <a:p>
            <a:r>
              <a:rPr lang="ru-RU" dirty="0" smtClean="0"/>
              <a:t>2  ГИДРАВЛИЧЕСКИЕ ПРЕСС-НОЖНИЦЫ;</a:t>
            </a:r>
          </a:p>
          <a:p>
            <a:r>
              <a:rPr lang="ru-RU" dirty="0" smtClean="0"/>
              <a:t>3 СТРУЖКО-ДРОБИЛЬНЫЙ  АГРЕГАТ;</a:t>
            </a:r>
          </a:p>
          <a:p>
            <a:r>
              <a:rPr lang="ru-RU" dirty="0" smtClean="0"/>
              <a:t>4  СИФОН ДЛЯ ВЫПУСКА ШТЕЙНА;</a:t>
            </a:r>
          </a:p>
          <a:p>
            <a:r>
              <a:rPr lang="ru-RU" dirty="0" smtClean="0"/>
              <a:t>5  БАРОМЕТРИЧЕСКИЕ МЕТАЛЛОПРОВОДЫ;</a:t>
            </a:r>
          </a:p>
          <a:p>
            <a:r>
              <a:rPr lang="ru-RU" dirty="0" smtClean="0"/>
              <a:t>6  КОНДЕНСАТОРЫ, КЕССОНЫ, ФУРМЫ 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561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ТЕПЛООБМЕННЫЕ АППАРАТЫ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1 </a:t>
            </a:r>
            <a:r>
              <a:rPr lang="ru-RU" dirty="0" smtClean="0"/>
              <a:t>ТА с  </a:t>
            </a:r>
            <a:r>
              <a:rPr lang="ru-RU" dirty="0" smtClean="0"/>
              <a:t>ТЕПЛООБМЕННЫМИ РУБАШКАМИ;</a:t>
            </a:r>
          </a:p>
          <a:p>
            <a:r>
              <a:rPr lang="ru-RU" dirty="0" smtClean="0"/>
              <a:t>2  </a:t>
            </a:r>
            <a:r>
              <a:rPr lang="ru-RU" dirty="0" smtClean="0"/>
              <a:t>ТА с </a:t>
            </a:r>
            <a:r>
              <a:rPr lang="ru-RU" dirty="0" smtClean="0"/>
              <a:t>ТЕПЛООБМЕННЫМИ </a:t>
            </a:r>
            <a:r>
              <a:rPr lang="ru-RU" dirty="0" smtClean="0"/>
              <a:t>ЗМЕЕВИКАМИ;</a:t>
            </a:r>
          </a:p>
          <a:p>
            <a:r>
              <a:rPr lang="ru-RU" dirty="0" smtClean="0"/>
              <a:t>3  АППАРАТЫ «ТРУБА В ТРУБЕ»;</a:t>
            </a:r>
          </a:p>
          <a:p>
            <a:r>
              <a:rPr lang="ru-RU" dirty="0" smtClean="0"/>
              <a:t>4  </a:t>
            </a:r>
            <a:r>
              <a:rPr lang="ru-RU" dirty="0" smtClean="0"/>
              <a:t>КОЖУХОТРУБНЫЕ  </a:t>
            </a:r>
            <a:r>
              <a:rPr lang="ru-RU" sz="4400" dirty="0" smtClean="0"/>
              <a:t>ТА;</a:t>
            </a:r>
          </a:p>
          <a:p>
            <a:r>
              <a:rPr lang="ru-RU" dirty="0" smtClean="0"/>
              <a:t>5  </a:t>
            </a:r>
            <a:r>
              <a:rPr lang="ru-RU" dirty="0" smtClean="0"/>
              <a:t>ВИТЫЕ  </a:t>
            </a:r>
            <a:r>
              <a:rPr lang="ru-RU" dirty="0" smtClean="0"/>
              <a:t>ТА;</a:t>
            </a:r>
          </a:p>
          <a:p>
            <a:r>
              <a:rPr lang="ru-RU" dirty="0" smtClean="0"/>
              <a:t>6  </a:t>
            </a:r>
            <a:r>
              <a:rPr lang="ru-RU" dirty="0" smtClean="0"/>
              <a:t>СПИРАЛЬНЫЕ </a:t>
            </a:r>
            <a:r>
              <a:rPr lang="ru-RU" dirty="0" smtClean="0"/>
              <a:t>ТА;</a:t>
            </a:r>
          </a:p>
          <a:p>
            <a:r>
              <a:rPr lang="ru-RU" dirty="0" smtClean="0"/>
              <a:t>7  </a:t>
            </a:r>
            <a:r>
              <a:rPr lang="ru-RU" dirty="0" smtClean="0"/>
              <a:t>ПЛАСТИНЧАТЫЕ </a:t>
            </a:r>
            <a:r>
              <a:rPr lang="ru-RU" dirty="0" smtClean="0"/>
              <a:t>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722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>
                <a:latin typeface="Times New Roman" charset="0"/>
              </a:rPr>
              <a:t>ГИДРОСТАТИКА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Основное </a:t>
            </a:r>
            <a:r>
              <a:rPr lang="ru-RU" sz="4000" dirty="0"/>
              <a:t>уравнение </a:t>
            </a:r>
            <a:r>
              <a:rPr lang="ru-RU" sz="4000" dirty="0" smtClean="0"/>
              <a:t>гидростатики</a:t>
            </a:r>
          </a:p>
          <a:p>
            <a:endParaRPr lang="ru-RU" sz="4000" dirty="0"/>
          </a:p>
          <a:p>
            <a:endParaRPr lang="ru-RU" sz="4000" dirty="0" smtClean="0"/>
          </a:p>
          <a:p>
            <a:endParaRPr lang="ru-RU" sz="4000" dirty="0"/>
          </a:p>
        </p:txBody>
      </p:sp>
      <p:pic>
        <p:nvPicPr>
          <p:cNvPr id="6" name="Picture 6" descr="Безымян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2708920"/>
            <a:ext cx="7092280" cy="20162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405327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Закон  Паскаля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4" descr="Ð¡ÑÐµÐ¼Ð° Ð´ÐµÐ¹ÑÑÐ²ÑÑÑÐ¸Ñ ÑÐ¸Ð» Ðº Ð²ÑÐ²Ð¾Ð´Ñ Ð¾ÑÐ½Ð¾Ð²Ð½Ð¾Ð³Ð¾ ÑÑÐ°Ð²Ð½ÐµÐ½Ð¸Ñ Ð³Ð¸Ð´ÑÐ¾ÑÑÐ°ÑÐ¸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50" y="1052513"/>
            <a:ext cx="7272338" cy="47180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24" descr="Без назван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4653136"/>
            <a:ext cx="7058025" cy="100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531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Условия равновесия в сообщающихся сосудах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Picture 4" descr="image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72816"/>
            <a:ext cx="9144000" cy="388843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269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ПРАКТИЧЕСКОЕ ПРИЛОЖЕНИЕ ЗАКОНА  ПАСКАЛЯ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Picture 7" descr="image1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612067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01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ПРАКТИЧЕСКОЕ </a:t>
            </a:r>
            <a:r>
              <a:rPr lang="ru-RU" sz="2400" dirty="0" smtClean="0"/>
              <a:t>ПРИЛОЖЕНИЕ ЗАКОНА  ПАСКАЛЯ</a:t>
            </a:r>
            <a:endParaRPr lang="ru-RU" dirty="0"/>
          </a:p>
        </p:txBody>
      </p:sp>
      <p:pic>
        <p:nvPicPr>
          <p:cNvPr id="8201" name="Picture 9" descr="img4651d4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360045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image1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16113"/>
            <a:ext cx="3744913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076825" y="5013325"/>
            <a:ext cx="316706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/>
              <a:t>Пневматический измеритель уровня жидкости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395288" y="5013325"/>
            <a:ext cx="4032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/>
              <a:t>К определению высоты гидравлического затвора в непрерывном </a:t>
            </a:r>
            <a:r>
              <a:rPr lang="ru-RU" dirty="0" smtClean="0"/>
              <a:t>действующем </a:t>
            </a:r>
            <a:r>
              <a:rPr lang="ru-RU" dirty="0"/>
              <a:t>жидкостном сепараторе</a:t>
            </a:r>
          </a:p>
        </p:txBody>
      </p:sp>
    </p:spTree>
    <p:extLst>
      <p:ext uri="{BB962C8B-B14F-4D97-AF65-F5344CB8AC3E}">
        <p14:creationId xmlns:p14="http://schemas.microsoft.com/office/powerpoint/2010/main" val="324724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ГИДРОДИНАМИКА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9" descr="60315b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700808"/>
            <a:ext cx="324008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Безымян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574675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Безымян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84" y="629072"/>
            <a:ext cx="574675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Безымян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384" y="781472"/>
            <a:ext cx="574675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Безымянны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84" y="933872"/>
            <a:ext cx="574675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881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Гидравлический радиус и эквивалентный диаметр.</a:t>
            </a:r>
            <a:r>
              <a:rPr lang="ru-RU" sz="4800" dirty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ГидравлическимЙ</a:t>
            </a:r>
            <a:r>
              <a:rPr lang="ru-RU" dirty="0" smtClean="0"/>
              <a:t> радиус</a:t>
            </a:r>
            <a:r>
              <a:rPr lang="ru-RU" dirty="0"/>
              <a:t> </a:t>
            </a:r>
            <a:r>
              <a:rPr lang="ru-RU" i="1" dirty="0" err="1"/>
              <a:t>r</a:t>
            </a:r>
            <a:r>
              <a:rPr lang="ru-RU" dirty="0"/>
              <a:t> (</a:t>
            </a:r>
            <a:r>
              <a:rPr lang="ru-RU" i="1" dirty="0"/>
              <a:t>м</a:t>
            </a:r>
            <a:r>
              <a:rPr lang="ru-RU" dirty="0"/>
              <a:t>) - </a:t>
            </a:r>
            <a:r>
              <a:rPr lang="ru-RU" i="1" dirty="0"/>
              <a:t>отношение площади затопленного сечения трубопровода или канала, через которое протекает жидкость, т.е. живого сечения потока, к смоченному периметру:</a:t>
            </a:r>
            <a:r>
              <a:rPr lang="ru-RU" dirty="0"/>
              <a:t>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8" descr="Безымян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500438"/>
            <a:ext cx="2376488" cy="23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544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Дифференциальные </a:t>
            </a:r>
            <a:r>
              <a:rPr lang="ru-RU" dirty="0"/>
              <a:t>уравнения движения </a:t>
            </a:r>
            <a:r>
              <a:rPr lang="ru-RU" dirty="0" smtClean="0"/>
              <a:t>Эйлера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Юрец\Desktop\image3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777298"/>
            <a:ext cx="8831263" cy="4191000"/>
          </a:xfrm>
          <a:prstGeom prst="rect">
            <a:avLst/>
          </a:prstGeom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214509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Дифференциальные уравнения движения </a:t>
            </a:r>
            <a:r>
              <a:rPr lang="ru-RU" dirty="0" smtClean="0"/>
              <a:t>Навье-Стокса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Юрец\Desktop\image2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280920" cy="5464523"/>
          </a:xfrm>
          <a:prstGeom prst="rect">
            <a:avLst/>
          </a:prstGeom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15753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Оператор Лапласа для уравнения </a:t>
            </a:r>
            <a:r>
              <a:rPr lang="ru-RU" dirty="0"/>
              <a:t>движения Навье-Стокса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800" dirty="0">
                <a:solidFill>
                  <a:prstClr val="black"/>
                </a:solidFill>
              </a:rPr>
              <a:t>Оператор Лапласа – сумма частных производных второго порядка по осям координат.  </a:t>
            </a:r>
          </a:p>
          <a:p>
            <a:endParaRPr lang="ru-RU" dirty="0"/>
          </a:p>
        </p:txBody>
      </p:sp>
      <p:pic>
        <p:nvPicPr>
          <p:cNvPr id="3074" name="Picture 2" descr="C:\Users\Юрец\Desktop\image22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732784"/>
            <a:ext cx="8697332" cy="199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Уравнение Бернулли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466984" cy="158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7208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</a:rPr>
              <a:t>В прямых </a:t>
            </a:r>
            <a:r>
              <a:rPr lang="ru-RU" sz="1200" dirty="0" err="1">
                <a:solidFill>
                  <a:prstClr val="black"/>
                </a:solidFill>
              </a:rPr>
              <a:t>пьзометрических</a:t>
            </a:r>
            <a:r>
              <a:rPr lang="ru-RU" sz="1200" dirty="0">
                <a:solidFill>
                  <a:prstClr val="black"/>
                </a:solidFill>
              </a:rPr>
              <a:t> трубках (с </a:t>
            </a:r>
            <a:r>
              <a:rPr lang="ru-RU" sz="1200" dirty="0" err="1">
                <a:solidFill>
                  <a:prstClr val="black"/>
                </a:solidFill>
              </a:rPr>
              <a:t>незагнутыми</a:t>
            </a:r>
            <a:r>
              <a:rPr lang="ru-RU" sz="1200" dirty="0">
                <a:solidFill>
                  <a:prstClr val="black"/>
                </a:solidFill>
              </a:rPr>
              <a:t> нижними концами) жидкость поднимается на высоту, отвечающую гидростатическому давлению в точках их погружения (измеряют пьезометрические напоры. Нивелирные высоты  </a:t>
            </a:r>
            <a:r>
              <a:rPr lang="en-US" sz="1200" dirty="0">
                <a:solidFill>
                  <a:prstClr val="black"/>
                </a:solidFill>
              </a:rPr>
              <a:t>z (1) </a:t>
            </a:r>
            <a:r>
              <a:rPr lang="ru-RU" sz="1200" dirty="0">
                <a:solidFill>
                  <a:prstClr val="black"/>
                </a:solidFill>
              </a:rPr>
              <a:t>и</a:t>
            </a:r>
            <a:r>
              <a:rPr lang="en-US" sz="1200" dirty="0">
                <a:solidFill>
                  <a:prstClr val="black"/>
                </a:solidFill>
              </a:rPr>
              <a:t> z (2)</a:t>
            </a:r>
            <a:r>
              <a:rPr lang="ru-RU" sz="1200" dirty="0">
                <a:solidFill>
                  <a:prstClr val="black"/>
                </a:solidFill>
              </a:rPr>
              <a:t> в поперечных сечениях 1 и 2, соответственно. Трубки с загнутыми концами показывают сумму пьезометрического и скоростного (динамического) напоров. Согласно уравнению Бернулли относительно произвольной плоскости сравнения жидкость поднимется на одну и туже величину, равную гидродинамическому напору  -</a:t>
            </a:r>
            <a:r>
              <a:rPr lang="en-US" sz="1200" dirty="0">
                <a:solidFill>
                  <a:prstClr val="black"/>
                </a:solidFill>
              </a:rPr>
              <a:t>H</a:t>
            </a:r>
            <a:r>
              <a:rPr lang="ru-RU" sz="12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prstClr val="black"/>
                </a:solidFill>
              </a:rPr>
              <a:t>В любом поперечном сечении   трубопровода скоростной напор определяется разностью показаний  трубок сечения. Высота уровня жидкости в прямой трубке 2 должна </a:t>
            </a:r>
            <a:r>
              <a:rPr lang="ru-RU" sz="1200" dirty="0" err="1">
                <a:solidFill>
                  <a:prstClr val="black"/>
                </a:solidFill>
              </a:rPr>
              <a:t>бытьменьше</a:t>
            </a:r>
            <a:r>
              <a:rPr lang="ru-RU" sz="1200" dirty="0">
                <a:solidFill>
                  <a:prstClr val="black"/>
                </a:solidFill>
              </a:rPr>
              <a:t>     соответствующей высоты в   прямой трубке 1 насколько скоростной напор в сечении 2  больше, чем в сечении 1. Пример указывает     на взаимный переход потенциальной энергии в кинетическую при  изменении площади сечения трубопровода, т.е. постоянство энергии в любом сечении трубопровода.</a:t>
            </a:r>
          </a:p>
        </p:txBody>
      </p:sp>
    </p:spTree>
    <p:extLst>
      <p:ext uri="{BB962C8B-B14F-4D97-AF65-F5344CB8AC3E}">
        <p14:creationId xmlns:p14="http://schemas.microsoft.com/office/powerpoint/2010/main" val="10296215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960" y="234678"/>
            <a:ext cx="8229600" cy="202034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1000" dirty="0" smtClean="0"/>
              <a:t>Графическое изображение уравнения Бернулли для идеальной жидкости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sz="1000" dirty="0"/>
              <a:t>В прямых </a:t>
            </a:r>
            <a:r>
              <a:rPr lang="ru-RU" sz="1000" dirty="0" err="1"/>
              <a:t>пьзометрических</a:t>
            </a:r>
            <a:r>
              <a:rPr lang="ru-RU" sz="1000" dirty="0"/>
              <a:t> трубках (с </a:t>
            </a:r>
            <a:r>
              <a:rPr lang="ru-RU" sz="1000" dirty="0" err="1"/>
              <a:t>незагнутыми</a:t>
            </a:r>
            <a:r>
              <a:rPr lang="ru-RU" sz="1000" dirty="0"/>
              <a:t> нижними концами) жидкость поднимается на высоту, отвечающую гидростатическому давлению в точках их погружения (измеряют пьезометрические напоры. Нивелирные высоты  z (1) и z (2) в поперечных сечениях 1 и 2, соответственно. Трубки с загнутыми концами показывают сумму пьезометрического и скоростного (динамического) напоров. Согласно уравнению Бернулли относительно произвольной плоскости сравнения жидкость поднимется на одну и туже величину, равную гидродинамическому напору  -H.</a:t>
            </a:r>
            <a:br>
              <a:rPr lang="ru-RU" sz="1000" dirty="0"/>
            </a:br>
            <a:r>
              <a:rPr lang="ru-RU" sz="1000" dirty="0"/>
              <a:t>В любом поперечном сечении   трубопровода скоростной напор определяется разностью показаний  трубок сечения. Высота уровня жидкости в прямой трубке 2 должна </a:t>
            </a:r>
            <a:r>
              <a:rPr lang="ru-RU" sz="1000" dirty="0" err="1"/>
              <a:t>бытьменьше</a:t>
            </a:r>
            <a:r>
              <a:rPr lang="ru-RU" sz="1000" dirty="0"/>
              <a:t>     соответствующей высоты в   прямой трубке 1 насколько скоростной напор в сечении 2  больше, чем в сечении 1. Пример указывает     на взаимный переход потенциальной энергии в кинетическую при </a:t>
            </a:r>
            <a:r>
              <a:rPr lang="ru-RU" sz="1000" dirty="0">
                <a:solidFill>
                  <a:prstClr val="black"/>
                </a:solidFill>
              </a:rPr>
              <a:t/>
            </a:r>
            <a:br>
              <a:rPr lang="ru-RU" sz="1000" dirty="0">
                <a:solidFill>
                  <a:prstClr val="black"/>
                </a:solidFill>
              </a:rPr>
            </a:br>
            <a:r>
              <a:rPr lang="ru-RU" sz="1000" dirty="0" smtClean="0"/>
              <a:t/>
            </a:r>
            <a:br>
              <a:rPr lang="ru-RU" sz="1000" dirty="0" smtClean="0"/>
            </a:br>
            <a:endParaRPr lang="ru-RU" sz="1000" dirty="0"/>
          </a:p>
        </p:txBody>
      </p:sp>
      <p:pic>
        <p:nvPicPr>
          <p:cNvPr id="5122" name="Picture 2" descr="C:\Users\Юрец\Pictures\Screenpresso\2019-01-29_11h46_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396" y="1124744"/>
            <a:ext cx="6984776" cy="5019110"/>
          </a:xfrm>
          <a:prstGeom prst="rect">
            <a:avLst/>
          </a:prstGeom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4" name="Прямоугольник 3"/>
          <p:cNvSpPr/>
          <p:nvPr/>
        </p:nvSpPr>
        <p:spPr>
          <a:xfrm>
            <a:off x="2316088" y="11247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pic>
        <p:nvPicPr>
          <p:cNvPr id="5" name="Picture 2" descr="C:\Users\Юрец\Pictures\Screenpresso\2019-01-29_11h46_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796" y="1277144"/>
            <a:ext cx="6984776" cy="501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360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Распределение скоростей и расхода жидкости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                                               </a:t>
            </a:r>
            <a:endParaRPr lang="ru-RU" dirty="0"/>
          </a:p>
        </p:txBody>
      </p:sp>
      <p:pic>
        <p:nvPicPr>
          <p:cNvPr id="4" name="Picture 7" descr="image2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65400"/>
            <a:ext cx="4392613" cy="170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image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133600"/>
            <a:ext cx="3887788" cy="296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415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ЗАКОН СТОКСА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Picture 5" descr="image0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565400"/>
            <a:ext cx="7849368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7107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ФИЗИЧЕСКОЕ МОДЕЛИРОВАНИЕ металлургических процессов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/>
              <a:t>Первая теорема </a:t>
            </a:r>
            <a:r>
              <a:rPr lang="ru-RU" dirty="0" smtClean="0"/>
              <a:t>подобия</a:t>
            </a:r>
          </a:p>
          <a:p>
            <a:endParaRPr lang="ru-RU" dirty="0"/>
          </a:p>
          <a:p>
            <a:r>
              <a:rPr lang="ru-RU" dirty="0" smtClean="0"/>
              <a:t>Теорема </a:t>
            </a:r>
            <a:r>
              <a:rPr lang="ru-RU" dirty="0"/>
              <a:t>была сформулирована Ньютоном. Согласно этой теореме, при подобии систем могут быть найдены такие безразмерные комплексы величин, которые для сходственных точек данных систем одинаковы, т.е. </a:t>
            </a:r>
            <a:r>
              <a:rPr lang="ru-RU" i="1" dirty="0"/>
              <a:t>подобные явления характеризуются численно равными критериями подобия.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992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КРИТЕРИЙ  НЬЮТОНА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916832"/>
            <a:ext cx="511256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85" y="4839782"/>
            <a:ext cx="3263878" cy="169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6545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Вторая теорема подобия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i="1" dirty="0"/>
              <a:t>решение любого дифференциального уравнения, связывающего между собой переменные, влияющие на процесс, может быть предоставлено в виде зависимости между безразмерными комплексами этих величин, т.е. между критериями подобия.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859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ТРЕТЬЯ ТЕОРЕМА ПОДОБИЯ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Теорема 3 подобия </a:t>
            </a:r>
            <a:r>
              <a:rPr lang="ru-RU" dirty="0"/>
              <a:t>М. В. Кирпичева и А. А. </a:t>
            </a:r>
            <a:r>
              <a:rPr lang="ru-RU" dirty="0" err="1"/>
              <a:t>Гухмана</a:t>
            </a:r>
            <a:r>
              <a:rPr lang="ru-RU" dirty="0"/>
              <a:t>, формулирует необходимые и достаточные условия подобия явлений: </a:t>
            </a:r>
            <a:r>
              <a:rPr lang="ru-RU" i="1" dirty="0"/>
              <a:t>подобны те явления, которые описывают одной и той же системой дифференциальных уравнений и у которых соблюдается подобие условий однозначности.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881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анализа размерностей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основу метода положена </a:t>
            </a:r>
            <a:r>
              <a:rPr lang="el-GR" dirty="0"/>
              <a:t>π</a:t>
            </a:r>
            <a:r>
              <a:rPr lang="ru-RU" dirty="0"/>
              <a:t> –теорема </a:t>
            </a:r>
            <a:r>
              <a:rPr lang="ru-RU" dirty="0" err="1"/>
              <a:t>Бэкингема</a:t>
            </a:r>
            <a:r>
              <a:rPr lang="ru-RU" dirty="0"/>
              <a:t>, согласно которой </a:t>
            </a:r>
            <a:r>
              <a:rPr lang="ru-RU" i="1" dirty="0"/>
              <a:t>общую функциональную зависимость, связывающую между собой </a:t>
            </a:r>
            <a:r>
              <a:rPr lang="en-US" i="1" dirty="0"/>
              <a:t>n</a:t>
            </a:r>
            <a:r>
              <a:rPr lang="ru-RU" i="1" dirty="0"/>
              <a:t> переменных величин при</a:t>
            </a:r>
            <a:r>
              <a:rPr lang="en-US" i="1" dirty="0"/>
              <a:t> m</a:t>
            </a:r>
            <a:r>
              <a:rPr lang="ru-RU" i="1" dirty="0"/>
              <a:t> основных единицах их измерения, можно представить в виде зависимости (</a:t>
            </a:r>
            <a:r>
              <a:rPr lang="en-US" i="1" dirty="0"/>
              <a:t>n – m) </a:t>
            </a:r>
            <a:r>
              <a:rPr lang="ru-RU" i="1" dirty="0"/>
              <a:t>безразмерными комплексами этих величин, а при наличии подобия – в виде связи между (</a:t>
            </a:r>
            <a:r>
              <a:rPr lang="en-US" i="1" dirty="0"/>
              <a:t>n – m)</a:t>
            </a:r>
            <a:r>
              <a:rPr lang="ru-RU" i="1" dirty="0"/>
              <a:t> критериями подобия.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839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КРИТЕРИАЛЬНОЕ УРАВНЕНИЕ  в общем виде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4000" dirty="0"/>
              <a:t>π₂</a:t>
            </a:r>
            <a:r>
              <a:rPr lang="ru-RU" sz="4000" dirty="0"/>
              <a:t> = </a:t>
            </a:r>
            <a:r>
              <a:rPr lang="el-GR" sz="4000" dirty="0"/>
              <a:t>βγ</a:t>
            </a:r>
            <a:r>
              <a:rPr lang="en-US" sz="4000" dirty="0"/>
              <a:t>ᴬ</a:t>
            </a:r>
            <a:r>
              <a:rPr lang="el-GR" sz="4000" dirty="0"/>
              <a:t>δ</a:t>
            </a:r>
            <a:r>
              <a:rPr lang="en-US" sz="4000" dirty="0"/>
              <a:t>ᶜ</a:t>
            </a:r>
            <a:r>
              <a:rPr lang="el-GR" sz="4000" dirty="0"/>
              <a:t>θ</a:t>
            </a:r>
            <a:r>
              <a:rPr lang="en-US" sz="4000" dirty="0"/>
              <a:t>ᴱ</a:t>
            </a:r>
            <a:endParaRPr lang="ru-RU" sz="4000" dirty="0"/>
          </a:p>
          <a:p>
            <a:r>
              <a:rPr lang="ru-RU" dirty="0"/>
              <a:t>Для нахождения конкретного вида уравнения требуется определить  числовые значения неизвестных величин – коэффициента </a:t>
            </a:r>
            <a:r>
              <a:rPr lang="en-US" dirty="0"/>
              <a:t>x</a:t>
            </a:r>
            <a:r>
              <a:rPr lang="ru-RU" dirty="0"/>
              <a:t> и показателя степени</a:t>
            </a:r>
            <a:r>
              <a:rPr lang="en-US" dirty="0"/>
              <a:t> y</a:t>
            </a:r>
            <a:r>
              <a:rPr lang="ru-RU" dirty="0"/>
              <a:t>. Это может быть сделано путем экспериментального исследования на опытной установке (модели) и обработки результатов экспериментов в виде зависимости между безразмерными комплексами    В итоге получают расчетную зависимость, пригодную для целой группы подобных процессов, но в изученных пределах изменения значений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7098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Гидродинамическое подобие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Уравнение Навье-Стокса для капельной жидкости в развернутом виде для одной из осей – вертикальной оси </a:t>
            </a:r>
            <a:r>
              <a:rPr lang="en-US" dirty="0" err="1"/>
              <a:t>ƶ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779145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7904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КРИТЕРИЙ ФРУДА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Критерий Фруда отражает влияние сил тяжести, или собственного веса, на движение </a:t>
            </a:r>
            <a:r>
              <a:rPr lang="ru-RU" dirty="0" err="1"/>
              <a:t>жидкости.Критерием</a:t>
            </a:r>
            <a:r>
              <a:rPr lang="ru-RU" dirty="0"/>
              <a:t> Фруда называют величину: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61048"/>
            <a:ext cx="4104456" cy="263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751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КРИТЕРИЙ РЕЙНОЛЬДСА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3212976"/>
            <a:ext cx="388843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3509" y="2751340"/>
            <a:ext cx="4140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отношения силы трения к силе инерции</a:t>
            </a:r>
          </a:p>
        </p:txBody>
      </p:sp>
    </p:spTree>
    <p:extLst>
      <p:ext uri="{BB962C8B-B14F-4D97-AF65-F5344CB8AC3E}">
        <p14:creationId xmlns:p14="http://schemas.microsoft.com/office/powerpoint/2010/main" val="8501880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КРИТЕРИЙ ЭЙЛЕРА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Соотношение между силами давления и инерции может быть охарактеризовано выражением</a:t>
            </a:r>
          </a:p>
          <a:p>
            <a:endParaRPr lang="ru-RU" dirty="0"/>
          </a:p>
          <a:p>
            <a:r>
              <a:rPr lang="ru-RU" dirty="0" smtClean="0"/>
              <a:t>                                    </a:t>
            </a:r>
          </a:p>
          <a:p>
            <a:endParaRPr lang="ru-RU" dirty="0"/>
          </a:p>
          <a:p>
            <a:r>
              <a:rPr lang="ru-RU" dirty="0" smtClean="0"/>
              <a:t>                           КРИТЕРИЙ ЭЙЛЕРА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07" y="3356992"/>
            <a:ext cx="281318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07" y="4797152"/>
            <a:ext cx="22764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9248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КРИТЕРИЙ ГОМОХРОННОСТИ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defTabSz="457200">
              <a:spcBef>
                <a:spcPts val="0"/>
              </a:spcBef>
              <a:buNone/>
              <a:defRPr/>
            </a:pPr>
            <a:r>
              <a:rPr lang="ru-RU" i="1" dirty="0"/>
              <a:t>Критерий </a:t>
            </a:r>
            <a:r>
              <a:rPr lang="ru-RU" i="1" dirty="0" err="1"/>
              <a:t>гомохронности</a:t>
            </a:r>
            <a:r>
              <a:rPr lang="ru-RU" i="1" dirty="0"/>
              <a:t> учитывает неустановившийся характер движения в подобных потоках.</a:t>
            </a:r>
          </a:p>
          <a:p>
            <a:pPr marL="0" indent="0" defTabSz="457200">
              <a:spcBef>
                <a:spcPts val="0"/>
              </a:spcBef>
              <a:buNone/>
              <a:defRPr/>
            </a:pPr>
            <a:r>
              <a:rPr lang="ru-RU" dirty="0"/>
              <a:t>Во всех сходственных точках движущихся подобно жидкостей критерии подобия равны</a:t>
            </a:r>
            <a:r>
              <a:rPr lang="ru-RU" dirty="0" smtClean="0"/>
              <a:t>.    </a:t>
            </a:r>
          </a:p>
          <a:p>
            <a:pPr marL="0" indent="0" defTabSz="457200">
              <a:spcBef>
                <a:spcPts val="0"/>
              </a:spcBef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       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01208"/>
            <a:ext cx="8203853" cy="46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89" y="1988840"/>
            <a:ext cx="20478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9" y="2141240"/>
            <a:ext cx="20478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1633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КРИТЕРИАЛЬНОЕ УРАВНЕНИЕ гидродинамики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9"/>
            <a:ext cx="4733925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1504" y="3223464"/>
            <a:ext cx="10167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Зависимость называют </a:t>
            </a:r>
            <a:r>
              <a:rPr lang="ru-RU" b="1" dirty="0"/>
              <a:t>обобщенным, или </a:t>
            </a:r>
            <a:r>
              <a:rPr lang="ru-RU" b="1" dirty="0" err="1"/>
              <a:t>критериальным</a:t>
            </a:r>
            <a:r>
              <a:rPr lang="ru-RU" b="1" dirty="0"/>
              <a:t>, уравнением гидродинамики</a:t>
            </a:r>
            <a:r>
              <a:rPr lang="ru-RU" dirty="0"/>
              <a:t>.</a:t>
            </a:r>
          </a:p>
          <a:p>
            <a:r>
              <a:rPr lang="ru-RU" dirty="0"/>
              <a:t>Функцию наиболее часто аппроксимируют степенной зависимостью, т. е. придают этой функции вид</a:t>
            </a:r>
          </a:p>
          <a:p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76" y="4589512"/>
            <a:ext cx="581025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328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КРИТЕРИАЛЬНОЕ УРАВНЕНИЕ</a:t>
            </a:r>
            <a:br>
              <a:rPr lang="ru-RU" dirty="0" smtClean="0"/>
            </a:br>
            <a:r>
              <a:rPr lang="ru-RU" dirty="0" smtClean="0"/>
              <a:t>гидродинамики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8" y="2492896"/>
            <a:ext cx="882047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1754" y="4509593"/>
            <a:ext cx="17189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Путем обработки опытных данных, полученных на моделях, находят числовые значения коэффициента </a:t>
            </a:r>
            <a:r>
              <a:rPr lang="ru-RU" i="1" dirty="0"/>
              <a:t>А</a:t>
            </a:r>
            <a:r>
              <a:rPr lang="ru-RU" dirty="0"/>
              <a:t> и показателей степеней </a:t>
            </a:r>
            <a:r>
              <a:rPr lang="ru-RU" i="1" dirty="0"/>
              <a:t>т, п, р, </a:t>
            </a:r>
            <a:r>
              <a:rPr lang="ru-RU" i="1" dirty="0" err="1"/>
              <a:t>q</a:t>
            </a:r>
            <a:r>
              <a:rPr lang="ru-RU" i="1" dirty="0"/>
              <a:t> </a:t>
            </a:r>
            <a:r>
              <a:rPr lang="ru-RU" dirty="0"/>
              <a:t>при соответствующих критериях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2320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ОБОБЩЕННОЕ </a:t>
            </a:r>
            <a:r>
              <a:rPr lang="ru-RU" dirty="0" err="1" smtClean="0"/>
              <a:t>критериальное</a:t>
            </a:r>
            <a:r>
              <a:rPr lang="ru-RU" dirty="0" smtClean="0"/>
              <a:t> уравнение гидродинамики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установившегося движения обобщенное уравнение гидродинамики имеет </a:t>
            </a:r>
            <a:r>
              <a:rPr lang="ru-RU" dirty="0" smtClean="0"/>
              <a:t>вид    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39243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56071" y="5046837"/>
            <a:ext cx="53795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Или в более общей форме </a:t>
            </a:r>
          </a:p>
          <a:p>
            <a:r>
              <a:rPr lang="ru-RU" i="1" dirty="0" err="1"/>
              <a:t>Eu</a:t>
            </a:r>
            <a:r>
              <a:rPr lang="ru-RU" i="1" dirty="0"/>
              <a:t> = </a:t>
            </a:r>
            <a:r>
              <a:rPr lang="ru-RU" i="1" dirty="0" err="1"/>
              <a:t>f</a:t>
            </a:r>
            <a:r>
              <a:rPr lang="ru-RU" i="1" dirty="0"/>
              <a:t> (</a:t>
            </a:r>
            <a:r>
              <a:rPr lang="ru-RU" i="1" dirty="0" err="1"/>
              <a:t>Fr</a:t>
            </a:r>
            <a:r>
              <a:rPr lang="ru-RU" i="1" baseline="-25000" dirty="0" err="1"/>
              <a:t>м</a:t>
            </a:r>
            <a:r>
              <a:rPr lang="ru-RU" i="1" dirty="0"/>
              <a:t>, </a:t>
            </a:r>
            <a:r>
              <a:rPr lang="ru-RU" i="1" dirty="0" err="1"/>
              <a:t>Re</a:t>
            </a:r>
            <a:r>
              <a:rPr lang="ru-RU" i="1" baseline="-25000" dirty="0" err="1"/>
              <a:t>м</a:t>
            </a:r>
            <a:r>
              <a:rPr lang="ru-RU" i="1" dirty="0"/>
              <a:t>, Г</a:t>
            </a:r>
            <a:r>
              <a:rPr lang="ru-RU" i="1" baseline="-25000" dirty="0"/>
              <a:t>1</a:t>
            </a:r>
            <a:r>
              <a:rPr lang="ru-RU" i="1" dirty="0"/>
              <a:t>, Г</a:t>
            </a:r>
            <a:r>
              <a:rPr lang="ru-RU" i="1" baseline="-25000" dirty="0"/>
              <a:t>2</a:t>
            </a:r>
            <a:r>
              <a:rPr lang="ru-RU" i="1" dirty="0"/>
              <a:t>, …)</a:t>
            </a:r>
          </a:p>
          <a:p>
            <a:r>
              <a:rPr lang="ru-RU" dirty="0"/>
              <a:t>  Где Г</a:t>
            </a:r>
            <a:r>
              <a:rPr lang="ru-RU" baseline="-25000" dirty="0"/>
              <a:t>1</a:t>
            </a:r>
            <a:r>
              <a:rPr lang="ru-RU" dirty="0"/>
              <a:t>, Г</a:t>
            </a:r>
            <a:r>
              <a:rPr lang="ru-RU" baseline="-25000" dirty="0"/>
              <a:t>2</a:t>
            </a:r>
            <a:r>
              <a:rPr lang="ru-RU" dirty="0"/>
              <a:t>,… – симплексы геометрического подобия.</a:t>
            </a:r>
          </a:p>
        </p:txBody>
      </p:sp>
    </p:spTree>
    <p:extLst>
      <p:ext uri="{BB962C8B-B14F-4D97-AF65-F5344CB8AC3E}">
        <p14:creationId xmlns:p14="http://schemas.microsoft.com/office/powerpoint/2010/main" val="415705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3268</Words>
  <Application>Microsoft Macintosh PowerPoint</Application>
  <PresentationFormat>Экран (4:3)</PresentationFormat>
  <Paragraphs>315</Paragraphs>
  <Slides>55</Slides>
  <Notes>55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ТЕХНОЛОГИЧЕСКИЕ ПРОЦЕССЫ И АППАРАТЫ</vt:lpstr>
      <vt:lpstr>Пирометаллургические процессы</vt:lpstr>
      <vt:lpstr>Металлургический процесс</vt:lpstr>
      <vt:lpstr>металлургические процессы,  аппараты и оборудование</vt:lpstr>
      <vt:lpstr>ЗОЛОТОИЗВЛЕКАТЕЛЬНАЯ фабрика</vt:lpstr>
      <vt:lpstr>ПИРОМЕТАЛЛУРГИЧЕСКОЕ РАФИНИРОВАНИЕ</vt:lpstr>
      <vt:lpstr>МЕТАЛЛУРГИЧЕСКИЕ ПЛАВКИ</vt:lpstr>
      <vt:lpstr>КРИСТАЛЛИЗАЦИОННЫЕ МЕТОДЫ разделения металлов</vt:lpstr>
      <vt:lpstr>Гидрометаллургические процессы</vt:lpstr>
      <vt:lpstr>ВЫДЕЛЕНИЕ МЕТАЛЛА ИЗ РАСТВОРА</vt:lpstr>
      <vt:lpstr>МЕТАЛЛУРГИЧЕСКИЕ АППАРАТЫ</vt:lpstr>
      <vt:lpstr>Схема ОТРАЖАТЕЛЬНОЙ ПЛАВКИ</vt:lpstr>
      <vt:lpstr>ЭЛЕКТРОЛИЗЕР  для получения Zn</vt:lpstr>
      <vt:lpstr>ЭЛЕКТРОЛИЗЕР для получения Al</vt:lpstr>
      <vt:lpstr>Схема  АППАРАТА «КИВЦЭТ»</vt:lpstr>
      <vt:lpstr>ПЛАВИЛЬНАЯ ПЕЧЬ «АУСМЕЛТ»</vt:lpstr>
      <vt:lpstr>ШАХТНАЯ ПЕЧЬ  (схема работы)</vt:lpstr>
      <vt:lpstr>Шахтная печь пиритной плавки</vt:lpstr>
      <vt:lpstr>ВЕЛЬЦПЕЧЬ с комплектующими узлами</vt:lpstr>
      <vt:lpstr>РУДНОТЕРМИЧЕСКАЯ ПЕЧЬ</vt:lpstr>
      <vt:lpstr>ОБЕСЦИНКОВАНИЕ  чернового Pb</vt:lpstr>
      <vt:lpstr>УСТАНОВКА для ректификации чернового Zn</vt:lpstr>
      <vt:lpstr>ГОРИЗОНТАЛЬНЫЙ КОНВЕРТЕР</vt:lpstr>
      <vt:lpstr>МЕТАЛЛУРГИЯ ЗОЛОТА</vt:lpstr>
      <vt:lpstr>МЕТАЛЛУРГИЧЕСКОЕ вспомогательное оборудование</vt:lpstr>
      <vt:lpstr>ВСПОМОГАТЕЛЬНОЕ ОБОРУДОВАНИЕ</vt:lpstr>
      <vt:lpstr>ТЕПЛООБМЕННЫЕ АППАРАТЫ</vt:lpstr>
      <vt:lpstr>ГИДРОСТАТИКА</vt:lpstr>
      <vt:lpstr>Закон  Паскаля</vt:lpstr>
      <vt:lpstr>Условия равновесия в сообщающихся сосудах</vt:lpstr>
      <vt:lpstr>ПРАКТИЧЕСКОЕ ПРИЛОЖЕНИЕ ЗАКОНА  ПАСКАЛЯ</vt:lpstr>
      <vt:lpstr>ПРАКТИЧЕСКОЕ ПРИЛОЖЕНИЕ ЗАКОНА  ПАСКАЛЯ</vt:lpstr>
      <vt:lpstr>ГИДРОДИНАМИКА</vt:lpstr>
      <vt:lpstr>Гидравлический радиус и эквивалентный диаметр. </vt:lpstr>
      <vt:lpstr>Дифференциальные уравнения движения Эйлера</vt:lpstr>
      <vt:lpstr>Дифференциальные уравнения движения Навье-Стокса</vt:lpstr>
      <vt:lpstr>Оператор Лапласа для уравнения движения Навье-Стокса</vt:lpstr>
      <vt:lpstr>Уравнение Бернулли </vt:lpstr>
      <vt:lpstr>Графическое изображение уравнения Бернулли для идеальной жидкости В прямых пьзометрических трубках (с незагнутыми нижними концами) жидкость поднимается на высоту, отвечающую гидростатическому давлению в точках их погружения (измеряют пьезометрические напоры. Нивелирные высоты  z (1) и z (2) в поперечных сечениях 1 и 2, соответственно. Трубки с загнутыми концами показывают сумму пьезометрического и скоростного (динамического) напоров. Согласно уравнению Бернулли относительно произвольной плоскости сравнения жидкость поднимется на одну и туже величину, равную гидродинамическому напору  -H. В любом поперечном сечении   трубопровода скоростной напор определяется разностью показаний  трубок сечения. Высота уровня жидкости в прямой трубке 2 должна бытьменьше     соответствующей высоты в   прямой трубке 1 насколько скоростной напор в сечении 2  больше, чем в сечении 1. Пример указывает     на взаимный переход потенциальной энергии в кинетическую при   </vt:lpstr>
      <vt:lpstr>Распределение скоростей и расхода жидкости</vt:lpstr>
      <vt:lpstr>ЗАКОН СТОКСА</vt:lpstr>
      <vt:lpstr>ФИЗИЧЕСКОЕ МОДЕЛИРОВАНИЕ металлургических процессов</vt:lpstr>
      <vt:lpstr>КРИТЕРИЙ  НЬЮТОНА</vt:lpstr>
      <vt:lpstr>Вторая теорема подобия</vt:lpstr>
      <vt:lpstr>ТРЕТЬЯ ТЕОРЕМА ПОДОБИЯ</vt:lpstr>
      <vt:lpstr>Метод анализа размерностей</vt:lpstr>
      <vt:lpstr>КРИТЕРИАЛЬНОЕ УРАВНЕНИЕ  в общем виде</vt:lpstr>
      <vt:lpstr>Гидродинамическое подобие</vt:lpstr>
      <vt:lpstr>КРИТЕРИЙ ФРУДА</vt:lpstr>
      <vt:lpstr>КРИТЕРИЙ РЕЙНОЛЬДСА</vt:lpstr>
      <vt:lpstr>КРИТЕРИЙ ЭЙЛЕРА</vt:lpstr>
      <vt:lpstr>КРИТЕРИЙ ГОМОХРОННОСТИ</vt:lpstr>
      <vt:lpstr>КРИТЕРИАЛЬНОЕ УРАВНЕНИЕ гидродинамики</vt:lpstr>
      <vt:lpstr>КРИТЕРИАЛЬНОЕ УРАВНЕНИЕ гидродинамики</vt:lpstr>
      <vt:lpstr>ОБОБЩЕННОЕ критериальное уравнение гидродинамики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Малышев</dc:creator>
  <cp:lastModifiedBy>Apple</cp:lastModifiedBy>
  <cp:revision>58</cp:revision>
  <cp:lastPrinted>2019-02-20T07:10:52Z</cp:lastPrinted>
  <dcterms:created xsi:type="dcterms:W3CDTF">2019-01-29T05:31:47Z</dcterms:created>
  <dcterms:modified xsi:type="dcterms:W3CDTF">2019-10-14T03:50:26Z</dcterms:modified>
</cp:coreProperties>
</file>